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comments/comment3.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4.xml" ContentType="application/vnd.openxmlformats-officedocument.presentationml.comments+xml"/>
  <Override PartName="/ppt/notesSlides/notesSlide8.xml" ContentType="application/vnd.openxmlformats-officedocument.presentationml.notesSlide+xml"/>
  <Override PartName="/ppt/comments/comment5.xml" ContentType="application/vnd.openxmlformats-officedocument.presentationml.comments+xml"/>
  <Override PartName="/ppt/notesSlides/notesSlide9.xml" ContentType="application/vnd.openxmlformats-officedocument.presentationml.notesSlide+xml"/>
  <Override PartName="/ppt/comments/comment6.xml" ContentType="application/vnd.openxmlformats-officedocument.presentationml.comments+xml"/>
  <Override PartName="/ppt/notesSlides/notesSlide10.xml" ContentType="application/vnd.openxmlformats-officedocument.presentationml.notesSlide+xml"/>
  <Override PartName="/ppt/comments/comment7.xml" ContentType="application/vnd.openxmlformats-officedocument.presentationml.comments+xml"/>
  <Override PartName="/ppt/notesSlides/notesSlide11.xml" ContentType="application/vnd.openxmlformats-officedocument.presentationml.notesSlide+xml"/>
  <Override PartName="/ppt/comments/comment8.xml" ContentType="application/vnd.openxmlformats-officedocument.presentationml.comments+xml"/>
  <Override PartName="/ppt/notesSlides/notesSlide12.xml" ContentType="application/vnd.openxmlformats-officedocument.presentationml.notesSlide+xml"/>
  <Override PartName="/ppt/comments/comment9.xml" ContentType="application/vnd.openxmlformats-officedocument.presentationml.comments+xml"/>
  <Override PartName="/ppt/notesSlides/notesSlide13.xml" ContentType="application/vnd.openxmlformats-officedocument.presentationml.notesSlide+xml"/>
  <Override PartName="/ppt/comments/comment10.xml" ContentType="application/vnd.openxmlformats-officedocument.presentationml.comments+xml"/>
  <Override PartName="/ppt/notesSlides/notesSlide14.xml" ContentType="application/vnd.openxmlformats-officedocument.presentationml.notesSlide+xml"/>
  <Override PartName="/ppt/comments/comment11.xml" ContentType="application/vnd.openxmlformats-officedocument.presentationml.comments+xml"/>
  <Override PartName="/ppt/notesSlides/notesSlide15.xml" ContentType="application/vnd.openxmlformats-officedocument.presentationml.notesSlide+xml"/>
  <Override PartName="/ppt/comments/comment12.xml" ContentType="application/vnd.openxmlformats-officedocument.presentationml.comments+xml"/>
  <Override PartName="/ppt/notesSlides/notesSlide16.xml" ContentType="application/vnd.openxmlformats-officedocument.presentationml.notesSlide+xml"/>
  <Override PartName="/ppt/comments/comment13.xml" ContentType="application/vnd.openxmlformats-officedocument.presentationml.comments+xml"/>
  <Override PartName="/ppt/notesSlides/notesSlide17.xml" ContentType="application/vnd.openxmlformats-officedocument.presentationml.notesSlide+xml"/>
  <Override PartName="/ppt/comments/comment14.xml" ContentType="application/vnd.openxmlformats-officedocument.presentationml.comments+xml"/>
  <Override PartName="/ppt/notesSlides/notesSlide18.xml" ContentType="application/vnd.openxmlformats-officedocument.presentationml.notesSlide+xml"/>
  <Override PartName="/ppt/comments/comment15.xml" ContentType="application/vnd.openxmlformats-officedocument.presentationml.comments+xml"/>
  <Override PartName="/ppt/notesSlides/notesSlide19.xml" ContentType="application/vnd.openxmlformats-officedocument.presentationml.notesSlide+xml"/>
  <Override PartName="/ppt/comments/comment16.xml" ContentType="application/vnd.openxmlformats-officedocument.presentationml.comments+xml"/>
  <Override PartName="/ppt/notesSlides/notesSlide20.xml" ContentType="application/vnd.openxmlformats-officedocument.presentationml.notesSlide+xml"/>
  <Override PartName="/ppt/comments/comment17.xml" ContentType="application/vnd.openxmlformats-officedocument.presentationml.comments+xml"/>
  <Override PartName="/ppt/notesSlides/notesSlide21.xml" ContentType="application/vnd.openxmlformats-officedocument.presentationml.notesSlide+xml"/>
  <Override PartName="/ppt/comments/comment18.xml" ContentType="application/vnd.openxmlformats-officedocument.presentationml.comments+xml"/>
  <Override PartName="/ppt/notesSlides/notesSlide22.xml" ContentType="application/vnd.openxmlformats-officedocument.presentationml.notesSlide+xml"/>
  <Override PartName="/ppt/comments/comment19.xml" ContentType="application/vnd.openxmlformats-officedocument.presentationml.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20.xml" ContentType="application/vnd.openxmlformats-officedocument.presentationml.comments+xml"/>
  <Override PartName="/ppt/notesSlides/notesSlide25.xml" ContentType="application/vnd.openxmlformats-officedocument.presentationml.notesSlide+xml"/>
  <Override PartName="/ppt/comments/comment21.xml" ContentType="application/vnd.openxmlformats-officedocument.presentationml.comments+xml"/>
  <Override PartName="/ppt/notesSlides/notesSlide26.xml" ContentType="application/vnd.openxmlformats-officedocument.presentationml.notesSlide+xml"/>
  <Override PartName="/ppt/comments/comment22.xml" ContentType="application/vnd.openxmlformats-officedocument.presentationml.comments+xml"/>
  <Override PartName="/ppt/notesSlides/notesSlide27.xml" ContentType="application/vnd.openxmlformats-officedocument.presentationml.notesSlide+xml"/>
  <Override PartName="/ppt/comments/comment23.xml" ContentType="application/vnd.openxmlformats-officedocument.presentationml.comments+xml"/>
  <Override PartName="/ppt/notesSlides/notesSlide28.xml" ContentType="application/vnd.openxmlformats-officedocument.presentationml.notesSlide+xml"/>
  <Override PartName="/ppt/comments/comment24.xml" ContentType="application/vnd.openxmlformats-officedocument.presentationml.comments+xml"/>
  <Override PartName="/ppt/notesSlides/notesSlide29.xml" ContentType="application/vnd.openxmlformats-officedocument.presentationml.notesSlide+xml"/>
  <Override PartName="/ppt/comments/comment25.xml" ContentType="application/vnd.openxmlformats-officedocument.presentationml.comments+xml"/>
  <Override PartName="/ppt/notesSlides/notesSlide30.xml" ContentType="application/vnd.openxmlformats-officedocument.presentationml.notesSlide+xml"/>
  <Override PartName="/ppt/comments/comment26.xml" ContentType="application/vnd.openxmlformats-officedocument.presentationml.comments+xml"/>
  <Override PartName="/ppt/notesSlides/notesSlide31.xml" ContentType="application/vnd.openxmlformats-officedocument.presentationml.notesSlide+xml"/>
  <Override PartName="/ppt/comments/comment27.xml" ContentType="application/vnd.openxmlformats-officedocument.presentationml.comment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comment28.xml" ContentType="application/vnd.openxmlformats-officedocument.presentationml.comment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comment29.xml" ContentType="application/vnd.openxmlformats-officedocument.presentationml.comments+xml"/>
  <Override PartName="/ppt/notesSlides/notesSlide36.xml" ContentType="application/vnd.openxmlformats-officedocument.presentationml.notesSlide+xml"/>
  <Override PartName="/ppt/comments/comment30.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omments/comment31.xml" ContentType="application/vnd.openxmlformats-officedocument.presentationml.comments+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7" r:id="rId2"/>
    <p:sldId id="259" r:id="rId3"/>
    <p:sldId id="299" r:id="rId4"/>
    <p:sldId id="307" r:id="rId5"/>
    <p:sldId id="310" r:id="rId6"/>
    <p:sldId id="265" r:id="rId7"/>
    <p:sldId id="264" r:id="rId8"/>
    <p:sldId id="272" r:id="rId9"/>
    <p:sldId id="314" r:id="rId10"/>
    <p:sldId id="266" r:id="rId11"/>
    <p:sldId id="267" r:id="rId12"/>
    <p:sldId id="269" r:id="rId13"/>
    <p:sldId id="268" r:id="rId14"/>
    <p:sldId id="271" r:id="rId15"/>
    <p:sldId id="270" r:id="rId16"/>
    <p:sldId id="273" r:id="rId17"/>
    <p:sldId id="275" r:id="rId18"/>
    <p:sldId id="276" r:id="rId19"/>
    <p:sldId id="277" r:id="rId20"/>
    <p:sldId id="274" r:id="rId21"/>
    <p:sldId id="278" r:id="rId22"/>
    <p:sldId id="279" r:id="rId23"/>
    <p:sldId id="281" r:id="rId24"/>
    <p:sldId id="280" r:id="rId25"/>
    <p:sldId id="282" r:id="rId26"/>
    <p:sldId id="284" r:id="rId27"/>
    <p:sldId id="315" r:id="rId28"/>
    <p:sldId id="285" r:id="rId29"/>
    <p:sldId id="319" r:id="rId30"/>
    <p:sldId id="331" r:id="rId31"/>
    <p:sldId id="335" r:id="rId32"/>
    <p:sldId id="293" r:id="rId33"/>
    <p:sldId id="343" r:id="rId34"/>
    <p:sldId id="294" r:id="rId35"/>
    <p:sldId id="353" r:id="rId36"/>
    <p:sldId id="357" r:id="rId37"/>
    <p:sldId id="295" r:id="rId38"/>
    <p:sldId id="372" r:id="rId39"/>
    <p:sldId id="377" r:id="rId4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2" userDrawn="1">
          <p15:clr>
            <a:srgbClr val="A4A3A4"/>
          </p15:clr>
        </p15:guide>
        <p15:guide id="2" pos="4008" userDrawn="1">
          <p15:clr>
            <a:srgbClr val="A4A3A4"/>
          </p15:clr>
        </p15:guide>
        <p15:guide id="3" orient="horz" pos="2544" userDrawn="1">
          <p15:clr>
            <a:srgbClr val="A4A3A4"/>
          </p15:clr>
        </p15:guide>
        <p15:guide id="4" pos="10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lotas Theodosiou" initials="FT" lastIdx="154" clrIdx="0">
    <p:extLst>
      <p:ext uri="{19B8F6BF-5375-455C-9EA6-DF929625EA0E}">
        <p15:presenceInfo xmlns:p15="http://schemas.microsoft.com/office/powerpoint/2012/main" userId="S::u0153325@vives.be::4d314f86-04bd-4c94-b8b5-e595c52c48e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F39CA9"/>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55" autoAdjust="0"/>
    <p:restoredTop sz="94660"/>
  </p:normalViewPr>
  <p:slideViewPr>
    <p:cSldViewPr snapToGrid="0">
      <p:cViewPr varScale="1">
        <p:scale>
          <a:sx n="77" d="100"/>
          <a:sy n="77" d="100"/>
        </p:scale>
        <p:origin x="43" y="58"/>
      </p:cViewPr>
      <p:guideLst>
        <p:guide orient="horz" pos="792"/>
        <p:guide pos="4008"/>
        <p:guide orient="horz" pos="2544"/>
        <p:guide pos="10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6-30T09:52:07.528" idx="45">
    <p:pos x="8766" y="1673"/>
    <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6-30T09:52:07.528" idx="53">
    <p:pos x="8766" y="1673"/>
    <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6-30T09:52:07.528" idx="56">
    <p:pos x="8766" y="1673"/>
    <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2-06-30T09:52:07.528" idx="7">
    <p:pos x="8766" y="1673"/>
    <p:text/>
    <p:extLst>
      <p:ext uri="{C676402C-5697-4E1C-873F-D02D1690AC5C}">
        <p15:threadingInfo xmlns:p15="http://schemas.microsoft.com/office/powerpoint/2012/main" timeZoneBias="-1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2-06-30T09:52:07.528" idx="16">
    <p:pos x="8766" y="1673"/>
    <p:text/>
    <p:extLst>
      <p:ext uri="{C676402C-5697-4E1C-873F-D02D1690AC5C}">
        <p15:threadingInfo xmlns:p15="http://schemas.microsoft.com/office/powerpoint/2012/main" timeZoneBias="-1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2-06-30T09:52:07.528" idx="61">
    <p:pos x="8766" y="1673"/>
    <p:text/>
    <p:extLst>
      <p:ext uri="{C676402C-5697-4E1C-873F-D02D1690AC5C}">
        <p15:threadingInfo xmlns:p15="http://schemas.microsoft.com/office/powerpoint/2012/main" timeZoneBias="-1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2-06-30T09:52:07.528" idx="9">
    <p:pos x="8766" y="1673"/>
    <p:text/>
    <p:extLst>
      <p:ext uri="{C676402C-5697-4E1C-873F-D02D1690AC5C}">
        <p15:threadingInfo xmlns:p15="http://schemas.microsoft.com/office/powerpoint/2012/main" timeZoneBias="-12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2-06-30T09:52:07.528" idx="11">
    <p:pos x="8766" y="1673"/>
    <p:text/>
    <p:extLst>
      <p:ext uri="{C676402C-5697-4E1C-873F-D02D1690AC5C}">
        <p15:threadingInfo xmlns:p15="http://schemas.microsoft.com/office/powerpoint/2012/main" timeZoneBias="-12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2-06-30T09:52:07.528" idx="13">
    <p:pos x="8766" y="1673"/>
    <p:text/>
    <p:extLst>
      <p:ext uri="{C676402C-5697-4E1C-873F-D02D1690AC5C}">
        <p15:threadingInfo xmlns:p15="http://schemas.microsoft.com/office/powerpoint/2012/main" timeZoneBias="-12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2-06-30T09:52:07.528" idx="12">
    <p:pos x="8766" y="1673"/>
    <p:text/>
    <p:extLst>
      <p:ext uri="{C676402C-5697-4E1C-873F-D02D1690AC5C}">
        <p15:threadingInfo xmlns:p15="http://schemas.microsoft.com/office/powerpoint/2012/main" timeZoneBias="-12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2-06-30T09:52:07.528" idx="15">
    <p:pos x="8766" y="1673"/>
    <p:text/>
    <p:extLst>
      <p:ext uri="{C676402C-5697-4E1C-873F-D02D1690AC5C}">
        <p15:threadingInfo xmlns:p15="http://schemas.microsoft.com/office/powerpoint/2012/main" timeZoneBias="-12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2-06-30T09:52:07.528" idx="14">
    <p:pos x="8766" y="1673"/>
    <p:text/>
    <p:extLst>
      <p:ext uri="{C676402C-5697-4E1C-873F-D02D1690AC5C}">
        <p15:threadingInfo xmlns:p15="http://schemas.microsoft.com/office/powerpoint/2012/main" timeZoneBias="-12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2-06-30T09:52:07.528" idx="17">
    <p:pos x="8766" y="1673"/>
    <p:text/>
    <p:extLst>
      <p:ext uri="{C676402C-5697-4E1C-873F-D02D1690AC5C}">
        <p15:threadingInfo xmlns:p15="http://schemas.microsoft.com/office/powerpoint/2012/main" timeZoneBias="-12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2-06-30T09:52:07.528" idx="19">
    <p:pos x="8766" y="1673"/>
    <p:text/>
    <p:extLst>
      <p:ext uri="{C676402C-5697-4E1C-873F-D02D1690AC5C}">
        <p15:threadingInfo xmlns:p15="http://schemas.microsoft.com/office/powerpoint/2012/main" timeZoneBias="-12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2-06-30T09:52:07.528" idx="21">
    <p:pos x="8766" y="1673"/>
    <p:text/>
    <p:extLst>
      <p:ext uri="{C676402C-5697-4E1C-873F-D02D1690AC5C}">
        <p15:threadingInfo xmlns:p15="http://schemas.microsoft.com/office/powerpoint/2012/main" timeZoneBias="-12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2-06-30T09:52:07.528" idx="22">
    <p:pos x="8766" y="1673"/>
    <p:text/>
    <p:extLst>
      <p:ext uri="{C676402C-5697-4E1C-873F-D02D1690AC5C}">
        <p15:threadingInfo xmlns:p15="http://schemas.microsoft.com/office/powerpoint/2012/main" timeZoneBias="-12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22-06-30T09:52:07.528" idx="18">
    <p:pos x="8766" y="1673"/>
    <p:text/>
    <p:extLst>
      <p:ext uri="{C676402C-5697-4E1C-873F-D02D1690AC5C}">
        <p15:threadingInfo xmlns:p15="http://schemas.microsoft.com/office/powerpoint/2012/main" timeZoneBias="-12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1" dt="2022-06-30T09:52:07.528" idx="24">
    <p:pos x="8766" y="1673"/>
    <p:text/>
    <p:extLst>
      <p:ext uri="{C676402C-5697-4E1C-873F-D02D1690AC5C}">
        <p15:threadingInfo xmlns:p15="http://schemas.microsoft.com/office/powerpoint/2012/main" timeZoneBias="-120"/>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1" dt="2022-06-30T09:52:07.528" idx="25">
    <p:pos x="8766" y="1673"/>
    <p:text/>
    <p:extLst>
      <p:ext uri="{C676402C-5697-4E1C-873F-D02D1690AC5C}">
        <p15:threadingInfo xmlns:p15="http://schemas.microsoft.com/office/powerpoint/2012/main" timeZoneBias="-120"/>
      </p:ext>
    </p:extLst>
  </p:cm>
</p:cmLst>
</file>

<file path=ppt/comments/comment20.xml><?xml version="1.0" encoding="utf-8"?>
<p:cmLst xmlns:a="http://schemas.openxmlformats.org/drawingml/2006/main" xmlns:r="http://schemas.openxmlformats.org/officeDocument/2006/relationships" xmlns:p="http://schemas.openxmlformats.org/presentationml/2006/main">
  <p:cm authorId="1" dt="2022-06-30T09:52:07.528" idx="26">
    <p:pos x="8766" y="1673"/>
    <p:text/>
    <p:extLst>
      <p:ext uri="{C676402C-5697-4E1C-873F-D02D1690AC5C}">
        <p15:threadingInfo xmlns:p15="http://schemas.microsoft.com/office/powerpoint/2012/main" timeZoneBias="-120"/>
      </p:ext>
    </p:extLst>
  </p:cm>
</p:cmLst>
</file>

<file path=ppt/comments/comment21.xml><?xml version="1.0" encoding="utf-8"?>
<p:cmLst xmlns:a="http://schemas.openxmlformats.org/drawingml/2006/main" xmlns:r="http://schemas.openxmlformats.org/officeDocument/2006/relationships" xmlns:p="http://schemas.openxmlformats.org/presentationml/2006/main">
  <p:cm authorId="1" dt="2022-06-30T09:52:07.528" idx="27">
    <p:pos x="8766" y="1673"/>
    <p:text/>
    <p:extLst>
      <p:ext uri="{C676402C-5697-4E1C-873F-D02D1690AC5C}">
        <p15:threadingInfo xmlns:p15="http://schemas.microsoft.com/office/powerpoint/2012/main" timeZoneBias="-120"/>
      </p:ext>
    </p:extLst>
  </p:cm>
</p:cmLst>
</file>

<file path=ppt/comments/comment22.xml><?xml version="1.0" encoding="utf-8"?>
<p:cmLst xmlns:a="http://schemas.openxmlformats.org/drawingml/2006/main" xmlns:r="http://schemas.openxmlformats.org/officeDocument/2006/relationships" xmlns:p="http://schemas.openxmlformats.org/presentationml/2006/main">
  <p:cm authorId="1" dt="2022-06-30T09:52:07.528" idx="29">
    <p:pos x="8766" y="1673"/>
    <p:text/>
    <p:extLst>
      <p:ext uri="{C676402C-5697-4E1C-873F-D02D1690AC5C}">
        <p15:threadingInfo xmlns:p15="http://schemas.microsoft.com/office/powerpoint/2012/main" timeZoneBias="-120"/>
      </p:ext>
    </p:extLst>
  </p:cm>
</p:cmLst>
</file>

<file path=ppt/comments/comment23.xml><?xml version="1.0" encoding="utf-8"?>
<p:cmLst xmlns:a="http://schemas.openxmlformats.org/drawingml/2006/main" xmlns:r="http://schemas.openxmlformats.org/officeDocument/2006/relationships" xmlns:p="http://schemas.openxmlformats.org/presentationml/2006/main">
  <p:cm authorId="1" dt="2022-06-30T09:52:07.528" idx="62">
    <p:pos x="8766" y="1673"/>
    <p:text/>
    <p:extLst>
      <p:ext uri="{C676402C-5697-4E1C-873F-D02D1690AC5C}">
        <p15:threadingInfo xmlns:p15="http://schemas.microsoft.com/office/powerpoint/2012/main" timeZoneBias="-120"/>
      </p:ext>
    </p:extLst>
  </p:cm>
</p:cmLst>
</file>

<file path=ppt/comments/comment24.xml><?xml version="1.0" encoding="utf-8"?>
<p:cmLst xmlns:a="http://schemas.openxmlformats.org/drawingml/2006/main" xmlns:r="http://schemas.openxmlformats.org/officeDocument/2006/relationships" xmlns:p="http://schemas.openxmlformats.org/presentationml/2006/main">
  <p:cm authorId="1" dt="2022-06-30T09:52:07.528" idx="30">
    <p:pos x="8766" y="1673"/>
    <p:text/>
    <p:extLst>
      <p:ext uri="{C676402C-5697-4E1C-873F-D02D1690AC5C}">
        <p15:threadingInfo xmlns:p15="http://schemas.microsoft.com/office/powerpoint/2012/main" timeZoneBias="-120"/>
      </p:ext>
    </p:extLst>
  </p:cm>
</p:cmLst>
</file>

<file path=ppt/comments/comment25.xml><?xml version="1.0" encoding="utf-8"?>
<p:cmLst xmlns:a="http://schemas.openxmlformats.org/drawingml/2006/main" xmlns:r="http://schemas.openxmlformats.org/officeDocument/2006/relationships" xmlns:p="http://schemas.openxmlformats.org/presentationml/2006/main">
  <p:cm authorId="1" dt="2022-06-30T09:52:07.528" idx="72">
    <p:pos x="4943" y="1205"/>
    <p:text/>
    <p:extLst>
      <p:ext uri="{C676402C-5697-4E1C-873F-D02D1690AC5C}">
        <p15:threadingInfo xmlns:p15="http://schemas.microsoft.com/office/powerpoint/2012/main" timeZoneBias="-120"/>
      </p:ext>
    </p:extLst>
  </p:cm>
  <p:cm authorId="1" dt="2022-06-30T17:33:57.292" idx="73">
    <p:pos x="4943" y="1301"/>
    <p:text>Thats true for forecasting as well</p:text>
    <p:extLst>
      <p:ext uri="{C676402C-5697-4E1C-873F-D02D1690AC5C}">
        <p15:threadingInfo xmlns:p15="http://schemas.microsoft.com/office/powerpoint/2012/main" timeZoneBias="-120">
          <p15:parentCm authorId="1" idx="72"/>
        </p15:threadingInfo>
      </p:ext>
    </p:extLst>
  </p:cm>
  <p:cm authorId="1" dt="2022-06-30T17:33:43.412" idx="74">
    <p:pos x="6705" y="2949"/>
    <p:text>Lets generate good features then</p:text>
    <p:extLst>
      <p:ext uri="{C676402C-5697-4E1C-873F-D02D1690AC5C}">
        <p15:threadingInfo xmlns:p15="http://schemas.microsoft.com/office/powerpoint/2012/main" timeZoneBias="-120"/>
      </p:ext>
    </p:extLst>
  </p:cm>
</p:cmLst>
</file>

<file path=ppt/comments/comment26.xml><?xml version="1.0" encoding="utf-8"?>
<p:cmLst xmlns:a="http://schemas.openxmlformats.org/drawingml/2006/main" xmlns:r="http://schemas.openxmlformats.org/officeDocument/2006/relationships" xmlns:p="http://schemas.openxmlformats.org/presentationml/2006/main">
  <p:cm authorId="1" dt="2022-06-30T09:52:07.528" idx="91">
    <p:pos x="8766" y="1673"/>
    <p:text/>
    <p:extLst>
      <p:ext uri="{C676402C-5697-4E1C-873F-D02D1690AC5C}">
        <p15:threadingInfo xmlns:p15="http://schemas.microsoft.com/office/powerpoint/2012/main" timeZoneBias="-120"/>
      </p:ext>
    </p:extLst>
  </p:cm>
</p:cmLst>
</file>

<file path=ppt/comments/comment27.xml><?xml version="1.0" encoding="utf-8"?>
<p:cmLst xmlns:a="http://schemas.openxmlformats.org/drawingml/2006/main" xmlns:r="http://schemas.openxmlformats.org/officeDocument/2006/relationships" xmlns:p="http://schemas.openxmlformats.org/presentationml/2006/main">
  <p:cm authorId="1" dt="2022-06-30T09:52:07.528" idx="95">
    <p:pos x="8766" y="1673"/>
    <p:text/>
    <p:extLst>
      <p:ext uri="{C676402C-5697-4E1C-873F-D02D1690AC5C}">
        <p15:threadingInfo xmlns:p15="http://schemas.microsoft.com/office/powerpoint/2012/main" timeZoneBias="-120"/>
      </p:ext>
    </p:extLst>
  </p:cm>
</p:cmLst>
</file>

<file path=ppt/comments/comment28.xml><?xml version="1.0" encoding="utf-8"?>
<p:cmLst xmlns:a="http://schemas.openxmlformats.org/drawingml/2006/main" xmlns:r="http://schemas.openxmlformats.org/officeDocument/2006/relationships" xmlns:p="http://schemas.openxmlformats.org/presentationml/2006/main">
  <p:cm authorId="1" dt="2022-06-30T09:52:07.528" idx="154">
    <p:pos x="8766" y="1673"/>
    <p:text/>
    <p:extLst>
      <p:ext uri="{C676402C-5697-4E1C-873F-D02D1690AC5C}">
        <p15:threadingInfo xmlns:p15="http://schemas.microsoft.com/office/powerpoint/2012/main" timeZoneBias="-120"/>
      </p:ext>
    </p:extLst>
  </p:cm>
</p:cmLst>
</file>

<file path=ppt/comments/comment29.xml><?xml version="1.0" encoding="utf-8"?>
<p:cmLst xmlns:a="http://schemas.openxmlformats.org/drawingml/2006/main" xmlns:r="http://schemas.openxmlformats.org/officeDocument/2006/relationships" xmlns:p="http://schemas.openxmlformats.org/presentationml/2006/main">
  <p:cm authorId="1" dt="2022-06-30T09:52:07.528" idx="117">
    <p:pos x="8766" y="1673"/>
    <p:text/>
    <p:extLst>
      <p:ext uri="{C676402C-5697-4E1C-873F-D02D1690AC5C}">
        <p15:threadingInfo xmlns:p15="http://schemas.microsoft.com/office/powerpoint/2012/main" timeZoneBias="-120"/>
      </p:ext>
    </p:extLst>
  </p:cm>
  <p:cm authorId="1" dt="2022-06-30T18:42:32.482" idx="118">
    <p:pos x="6076" y="1347"/>
    <p:text>add logo</p:text>
    <p:extLst>
      <p:ext uri="{C676402C-5697-4E1C-873F-D02D1690AC5C}">
        <p15:threadingInfo xmlns:p15="http://schemas.microsoft.com/office/powerpoint/2012/main" timeZoneBias="-120"/>
      </p:ext>
    </p:extLst>
  </p:cm>
  <p:cm authorId="1" dt="2022-06-30T18:45:27.762" idx="119">
    <p:pos x="10" y="10"/>
    <p:text>Explain the algorithm very fast here</p:text>
    <p:extLst>
      <p:ext uri="{C676402C-5697-4E1C-873F-D02D1690AC5C}">
        <p15:threadingInfo xmlns:p15="http://schemas.microsoft.com/office/powerpoint/2012/main" timeZoneBias="-120"/>
      </p:ext>
    </p:extLst>
  </p:cm>
</p:cmLst>
</file>

<file path=ppt/comments/comment30.xml><?xml version="1.0" encoding="utf-8"?>
<p:cmLst xmlns:a="http://schemas.openxmlformats.org/drawingml/2006/main" xmlns:r="http://schemas.openxmlformats.org/officeDocument/2006/relationships" xmlns:p="http://schemas.openxmlformats.org/presentationml/2006/main">
  <p:cm authorId="1" dt="2022-06-30T09:52:07.528" idx="127">
    <p:pos x="8766" y="1673"/>
    <p:text/>
    <p:extLst>
      <p:ext uri="{C676402C-5697-4E1C-873F-D02D1690AC5C}">
        <p15:threadingInfo xmlns:p15="http://schemas.microsoft.com/office/powerpoint/2012/main" timeZoneBias="-120"/>
      </p:ext>
    </p:extLst>
  </p:cm>
</p:cmLst>
</file>

<file path=ppt/comments/comment31.xml><?xml version="1.0" encoding="utf-8"?>
<p:cmLst xmlns:a="http://schemas.openxmlformats.org/drawingml/2006/main" xmlns:r="http://schemas.openxmlformats.org/officeDocument/2006/relationships" xmlns:p="http://schemas.openxmlformats.org/presentationml/2006/main">
  <p:cm authorId="1" dt="2022-06-30T09:52:07.528" idx="143">
    <p:pos x="8766" y="1673"/>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8A689A-8F8F-41AF-AC6A-EB8965DF6D02}" type="datetimeFigureOut">
              <a:rPr lang="nl-BE" smtClean="0"/>
              <a:t>21/08/2025</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A20DD0-98F7-44E4-A4D6-EE1640195B7E}" type="slidenum">
              <a:rPr lang="nl-BE" smtClean="0"/>
              <a:t>‹#›</a:t>
            </a:fld>
            <a:endParaRPr lang="nl-BE"/>
          </a:p>
        </p:txBody>
      </p:sp>
    </p:spTree>
    <p:extLst>
      <p:ext uri="{BB962C8B-B14F-4D97-AF65-F5344CB8AC3E}">
        <p14:creationId xmlns:p14="http://schemas.microsoft.com/office/powerpoint/2010/main" val="2729445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3"/>
        <p:cNvGrpSpPr/>
        <p:nvPr/>
      </p:nvGrpSpPr>
      <p:grpSpPr>
        <a:xfrm>
          <a:off x="0" y="0"/>
          <a:ext cx="0" cy="0"/>
          <a:chOff x="0" y="0"/>
          <a:chExt cx="0" cy="0"/>
        </a:xfrm>
      </p:grpSpPr>
      <p:sp>
        <p:nvSpPr>
          <p:cNvPr id="4724" name="Google Shape;4724;g13a98ea5f44_2_2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t>Abstract: Collaboration in the supply chain between a retailer and a supplier has been extensively researched. Much of the relevant literature has focused on the theoretical impact of this collaboration, with several studies arguing for its potential benefits, ranging from counteracting the bullwhip effect to reducing the likelihood of a stock-out. Despite this, most empirical work has focused on improving the accuracy of supplier-level forecasting. Using regression-based approaches, retailer sales information is included as exogenous variables to improve the supplier demand forecasts. However, this has limited benefits for the retailer. In this work, we aim to reduce total supply chain costs, both at the retailer and supplier level, by tracking decisions throughout the supply chain. These decisions are usually made on different frequencies. Our case study consists of a supply chain with three echelons: shop level, distribution centre (DC) and supplier level. The decisions about replenishing inventory are made at different times for each tier, causing the decision makers to model demand at different frequencies. Driven by the advances in the hierarchical forecasting literature, we propose ordering the demand time series into temporal and cross-sectional aggregations and structure them into a partial cross-temporal hierarchy. The decisions are not taken at the same moment across supply chain echelons but usually in a reactive manner that is prone to overstocking. The hierarchical approach allows to represent the propagation of decision-making, enhancing the potential for collaboration. This creates the potential for an AI-driven integrated supply chain. We examine how this hierarchical approach enables information sharing across decision levels and data frequencies and its impact on the total supply chain. We present the results based on data from a logistics network with 275 stores, 4 distribution centres and one supplier.</a:t>
            </a:r>
            <a:endParaRPr/>
          </a:p>
        </p:txBody>
      </p:sp>
      <p:sp>
        <p:nvSpPr>
          <p:cNvPr id="4725" name="Google Shape;4725;g13a98ea5f44_2_2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0262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5122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3155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1034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7058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3186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83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0838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1764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8386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940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0185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2118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5978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5607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3712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12778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9753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2323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74655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2532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494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734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7333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57208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0065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9400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92449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89055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89813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53232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00141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18853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11222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89793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92772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0"/>
        <p:cNvGrpSpPr/>
        <p:nvPr/>
      </p:nvGrpSpPr>
      <p:grpSpPr>
        <a:xfrm>
          <a:off x="0" y="0"/>
          <a:ext cx="0" cy="0"/>
          <a:chOff x="0" y="0"/>
          <a:chExt cx="0" cy="0"/>
        </a:xfrm>
      </p:grpSpPr>
      <p:sp>
        <p:nvSpPr>
          <p:cNvPr id="4731" name="Google Shape;4731;g13a98ea5f44_13_2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2" name="Google Shape;4732;g13a98ea5f44_13_2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61613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3"/>
        <p:cNvGrpSpPr/>
        <p:nvPr/>
      </p:nvGrpSpPr>
      <p:grpSpPr>
        <a:xfrm>
          <a:off x="0" y="0"/>
          <a:ext cx="0" cy="0"/>
          <a:chOff x="0" y="0"/>
          <a:chExt cx="0" cy="0"/>
        </a:xfrm>
      </p:grpSpPr>
      <p:sp>
        <p:nvSpPr>
          <p:cNvPr id="4724" name="Google Shape;4724;g13a98ea5f44_2_2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t>Abstract: Collaboration in the supply chain between a retailer and a supplier has been extensively researched. Much of the relevant literature has focused on the theoretical impact of this collaboration, with several studies arguing for its potential benefits, ranging from counteracting the bullwhip effect to reducing the likelihood of a stock-out. Despite this, most empirical work has focused on improving the accuracy of supplier-level forecasting. Using regression-based approaches, retailer sales information is included as exogenous variables to improve the supplier demand forecasts. However, this has limited benefits for the retailer. In this work, we aim to reduce total supply chain costs, both at the retailer and supplier level, by tracking decisions throughout the supply chain. These decisions are usually made on different frequencies. Our case study consists of a supply chain with three echelons: shop level, distribution centre (DC) and supplier level. The decisions about replenishing inventory are made at different times for each tier, causing the decision makers to model demand at different frequencies. Driven by the advances in the hierarchical forecasting literature, we propose ordering the demand time series into temporal and cross-sectional aggregations and structure them into a partial cross-temporal hierarchy. The decisions are not taken at the same moment across supply chain echelons but usually in a reactive manner that is prone to overstocking. The hierarchical approach allows to represent the propagation of decision-making, enhancing the potential for collaboration. This creates the potential for an AI-driven integrated supply chain. We examine how this hierarchical approach enables information sharing across decision levels and data frequencies and its impact on the total supply chain. We present the results based on data from a logistics network with 275 stores, 4 distribution centres and one supplier.</a:t>
            </a:r>
            <a:endParaRPr/>
          </a:p>
        </p:txBody>
      </p:sp>
      <p:sp>
        <p:nvSpPr>
          <p:cNvPr id="4725" name="Google Shape;4725;g13a98ea5f44_2_2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2958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940E-E471-4A7E-9DBF-7284B34C96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BE"/>
          </a:p>
        </p:txBody>
      </p:sp>
      <p:sp>
        <p:nvSpPr>
          <p:cNvPr id="3" name="Subtitle 2">
            <a:extLst>
              <a:ext uri="{FF2B5EF4-FFF2-40B4-BE49-F238E27FC236}">
                <a16:creationId xmlns:a16="http://schemas.microsoft.com/office/drawing/2014/main" id="{D389A90C-308E-4CD0-A9AA-51BE82C812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4" name="Date Placeholder 3">
            <a:extLst>
              <a:ext uri="{FF2B5EF4-FFF2-40B4-BE49-F238E27FC236}">
                <a16:creationId xmlns:a16="http://schemas.microsoft.com/office/drawing/2014/main" id="{D377C469-C2A7-4EA5-BABA-3AD691A31621}"/>
              </a:ext>
            </a:extLst>
          </p:cNvPr>
          <p:cNvSpPr>
            <a:spLocks noGrp="1"/>
          </p:cNvSpPr>
          <p:nvPr>
            <p:ph type="dt" sz="half" idx="10"/>
          </p:nvPr>
        </p:nvSpPr>
        <p:spPr/>
        <p:txBody>
          <a:bodyPr/>
          <a:lstStyle/>
          <a:p>
            <a:fld id="{156DFC33-EEFC-414F-88A0-396BF8B2AF71}" type="datetimeFigureOut">
              <a:rPr lang="nl-BE" smtClean="0"/>
              <a:t>21/08/2025</a:t>
            </a:fld>
            <a:endParaRPr lang="nl-BE"/>
          </a:p>
        </p:txBody>
      </p:sp>
      <p:sp>
        <p:nvSpPr>
          <p:cNvPr id="5" name="Footer Placeholder 4">
            <a:extLst>
              <a:ext uri="{FF2B5EF4-FFF2-40B4-BE49-F238E27FC236}">
                <a16:creationId xmlns:a16="http://schemas.microsoft.com/office/drawing/2014/main" id="{957BD856-ADD2-41A8-AF5C-966ED57F7C15}"/>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636ACE9E-771C-42D5-83D4-0A78C91A55E6}"/>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361340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B428A-A278-494C-B9B8-4F8938359071}"/>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498096AF-7E2C-42A2-8B42-6D8C171845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BAFF4CFF-32FA-4B08-A1FE-544EC661ECFA}"/>
              </a:ext>
            </a:extLst>
          </p:cNvPr>
          <p:cNvSpPr>
            <a:spLocks noGrp="1"/>
          </p:cNvSpPr>
          <p:nvPr>
            <p:ph type="dt" sz="half" idx="10"/>
          </p:nvPr>
        </p:nvSpPr>
        <p:spPr/>
        <p:txBody>
          <a:bodyPr/>
          <a:lstStyle/>
          <a:p>
            <a:fld id="{156DFC33-EEFC-414F-88A0-396BF8B2AF71}" type="datetimeFigureOut">
              <a:rPr lang="nl-BE" smtClean="0"/>
              <a:t>21/08/2025</a:t>
            </a:fld>
            <a:endParaRPr lang="nl-BE"/>
          </a:p>
        </p:txBody>
      </p:sp>
      <p:sp>
        <p:nvSpPr>
          <p:cNvPr id="5" name="Footer Placeholder 4">
            <a:extLst>
              <a:ext uri="{FF2B5EF4-FFF2-40B4-BE49-F238E27FC236}">
                <a16:creationId xmlns:a16="http://schemas.microsoft.com/office/drawing/2014/main" id="{F35E4ADB-7B4F-42BF-949C-A1DBF5899D94}"/>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125BEC85-6C79-489B-899F-BB36365C9E9D}"/>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758033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BB60-8A47-4E86-9D34-C4A234E757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BE"/>
          </a:p>
        </p:txBody>
      </p:sp>
      <p:sp>
        <p:nvSpPr>
          <p:cNvPr id="3" name="Text Placeholder 2">
            <a:extLst>
              <a:ext uri="{FF2B5EF4-FFF2-40B4-BE49-F238E27FC236}">
                <a16:creationId xmlns:a16="http://schemas.microsoft.com/office/drawing/2014/main" id="{2FBA51E6-4F8C-4EA6-A287-11265B2278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C722DB-3117-4254-A7AA-8C7B3DDB9971}"/>
              </a:ext>
            </a:extLst>
          </p:cNvPr>
          <p:cNvSpPr>
            <a:spLocks noGrp="1"/>
          </p:cNvSpPr>
          <p:nvPr>
            <p:ph type="dt" sz="half" idx="10"/>
          </p:nvPr>
        </p:nvSpPr>
        <p:spPr/>
        <p:txBody>
          <a:bodyPr/>
          <a:lstStyle/>
          <a:p>
            <a:fld id="{156DFC33-EEFC-414F-88A0-396BF8B2AF71}" type="datetimeFigureOut">
              <a:rPr lang="nl-BE" smtClean="0"/>
              <a:t>21/08/2025</a:t>
            </a:fld>
            <a:endParaRPr lang="nl-BE"/>
          </a:p>
        </p:txBody>
      </p:sp>
      <p:sp>
        <p:nvSpPr>
          <p:cNvPr id="5" name="Footer Placeholder 4">
            <a:extLst>
              <a:ext uri="{FF2B5EF4-FFF2-40B4-BE49-F238E27FC236}">
                <a16:creationId xmlns:a16="http://schemas.microsoft.com/office/drawing/2014/main" id="{D9F08D5C-0814-4907-A235-51E8FA7CEFCC}"/>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2BDFFE8C-A6A4-4431-9E21-F7A4C571D86A}"/>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261169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5B308-A9EE-4F62-BCE0-585009C7C0E4}"/>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9782ADE6-679F-4E7E-B11E-964D0E9C5F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a:extLst>
              <a:ext uri="{FF2B5EF4-FFF2-40B4-BE49-F238E27FC236}">
                <a16:creationId xmlns:a16="http://schemas.microsoft.com/office/drawing/2014/main" id="{9C333D50-D600-4255-897E-297A0A96D8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a:extLst>
              <a:ext uri="{FF2B5EF4-FFF2-40B4-BE49-F238E27FC236}">
                <a16:creationId xmlns:a16="http://schemas.microsoft.com/office/drawing/2014/main" id="{D9D8C086-050A-4073-8706-B7349D0140C0}"/>
              </a:ext>
            </a:extLst>
          </p:cNvPr>
          <p:cNvSpPr>
            <a:spLocks noGrp="1"/>
          </p:cNvSpPr>
          <p:nvPr>
            <p:ph type="dt" sz="half" idx="10"/>
          </p:nvPr>
        </p:nvSpPr>
        <p:spPr/>
        <p:txBody>
          <a:bodyPr/>
          <a:lstStyle/>
          <a:p>
            <a:fld id="{156DFC33-EEFC-414F-88A0-396BF8B2AF71}" type="datetimeFigureOut">
              <a:rPr lang="nl-BE" smtClean="0"/>
              <a:t>21/08/2025</a:t>
            </a:fld>
            <a:endParaRPr lang="nl-BE"/>
          </a:p>
        </p:txBody>
      </p:sp>
      <p:sp>
        <p:nvSpPr>
          <p:cNvPr id="6" name="Footer Placeholder 5">
            <a:extLst>
              <a:ext uri="{FF2B5EF4-FFF2-40B4-BE49-F238E27FC236}">
                <a16:creationId xmlns:a16="http://schemas.microsoft.com/office/drawing/2014/main" id="{E63B34E8-BFBC-4DAB-82AA-E62A7DC91B5F}"/>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98FC7A55-76E0-4BCD-9758-4554B5A6D227}"/>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1337313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5B8F2-D3B9-4298-BA97-A4AB46032879}"/>
              </a:ext>
            </a:extLst>
          </p:cNvPr>
          <p:cNvSpPr>
            <a:spLocks noGrp="1"/>
          </p:cNvSpPr>
          <p:nvPr>
            <p:ph type="title"/>
          </p:nvPr>
        </p:nvSpPr>
        <p:spPr>
          <a:xfrm>
            <a:off x="839788" y="365125"/>
            <a:ext cx="10515600" cy="1325563"/>
          </a:xfrm>
        </p:spPr>
        <p:txBody>
          <a:bodyPr/>
          <a:lstStyle/>
          <a:p>
            <a:r>
              <a:rPr lang="en-US"/>
              <a:t>Click to edit Master title style</a:t>
            </a:r>
            <a:endParaRPr lang="nl-BE"/>
          </a:p>
        </p:txBody>
      </p:sp>
      <p:sp>
        <p:nvSpPr>
          <p:cNvPr id="3" name="Text Placeholder 2">
            <a:extLst>
              <a:ext uri="{FF2B5EF4-FFF2-40B4-BE49-F238E27FC236}">
                <a16:creationId xmlns:a16="http://schemas.microsoft.com/office/drawing/2014/main" id="{06EE0460-8B32-4D44-9456-D56FCA3A1B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76844B-B65E-4992-9115-FD0A9E8F6F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a:extLst>
              <a:ext uri="{FF2B5EF4-FFF2-40B4-BE49-F238E27FC236}">
                <a16:creationId xmlns:a16="http://schemas.microsoft.com/office/drawing/2014/main" id="{FB1638EB-920E-4E22-9A15-94A294E1FA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2D6AF6-525E-4394-B31B-22A024B63F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a:extLst>
              <a:ext uri="{FF2B5EF4-FFF2-40B4-BE49-F238E27FC236}">
                <a16:creationId xmlns:a16="http://schemas.microsoft.com/office/drawing/2014/main" id="{03FB80F4-9A76-43DC-AA3F-FD27C0AC43B0}"/>
              </a:ext>
            </a:extLst>
          </p:cNvPr>
          <p:cNvSpPr>
            <a:spLocks noGrp="1"/>
          </p:cNvSpPr>
          <p:nvPr>
            <p:ph type="dt" sz="half" idx="10"/>
          </p:nvPr>
        </p:nvSpPr>
        <p:spPr/>
        <p:txBody>
          <a:bodyPr/>
          <a:lstStyle/>
          <a:p>
            <a:fld id="{156DFC33-EEFC-414F-88A0-396BF8B2AF71}" type="datetimeFigureOut">
              <a:rPr lang="nl-BE" smtClean="0"/>
              <a:t>21/08/2025</a:t>
            </a:fld>
            <a:endParaRPr lang="nl-BE"/>
          </a:p>
        </p:txBody>
      </p:sp>
      <p:sp>
        <p:nvSpPr>
          <p:cNvPr id="8" name="Footer Placeholder 7">
            <a:extLst>
              <a:ext uri="{FF2B5EF4-FFF2-40B4-BE49-F238E27FC236}">
                <a16:creationId xmlns:a16="http://schemas.microsoft.com/office/drawing/2014/main" id="{09C6DE8C-58F1-4999-A4FB-0C5FFFCE2452}"/>
              </a:ext>
            </a:extLst>
          </p:cNvPr>
          <p:cNvSpPr>
            <a:spLocks noGrp="1"/>
          </p:cNvSpPr>
          <p:nvPr>
            <p:ph type="ftr" sz="quarter" idx="11"/>
          </p:nvPr>
        </p:nvSpPr>
        <p:spPr/>
        <p:txBody>
          <a:bodyPr/>
          <a:lstStyle/>
          <a:p>
            <a:endParaRPr lang="nl-BE"/>
          </a:p>
        </p:txBody>
      </p:sp>
      <p:sp>
        <p:nvSpPr>
          <p:cNvPr id="9" name="Slide Number Placeholder 8">
            <a:extLst>
              <a:ext uri="{FF2B5EF4-FFF2-40B4-BE49-F238E27FC236}">
                <a16:creationId xmlns:a16="http://schemas.microsoft.com/office/drawing/2014/main" id="{1BB425BE-AB62-4040-9B65-AFBDFBC59474}"/>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3272661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AC6F9-33B2-430E-9FFE-4C6E9FD094AF}"/>
              </a:ext>
            </a:extLst>
          </p:cNvPr>
          <p:cNvSpPr>
            <a:spLocks noGrp="1"/>
          </p:cNvSpPr>
          <p:nvPr>
            <p:ph type="title"/>
          </p:nvPr>
        </p:nvSpPr>
        <p:spPr/>
        <p:txBody>
          <a:bodyPr/>
          <a:lstStyle/>
          <a:p>
            <a:r>
              <a:rPr lang="en-US"/>
              <a:t>Click to edit Master title style</a:t>
            </a:r>
            <a:endParaRPr lang="nl-BE"/>
          </a:p>
        </p:txBody>
      </p:sp>
      <p:sp>
        <p:nvSpPr>
          <p:cNvPr id="3" name="Date Placeholder 2">
            <a:extLst>
              <a:ext uri="{FF2B5EF4-FFF2-40B4-BE49-F238E27FC236}">
                <a16:creationId xmlns:a16="http://schemas.microsoft.com/office/drawing/2014/main" id="{E1603A47-F779-4F76-B960-F72F91ACC65C}"/>
              </a:ext>
            </a:extLst>
          </p:cNvPr>
          <p:cNvSpPr>
            <a:spLocks noGrp="1"/>
          </p:cNvSpPr>
          <p:nvPr>
            <p:ph type="dt" sz="half" idx="10"/>
          </p:nvPr>
        </p:nvSpPr>
        <p:spPr/>
        <p:txBody>
          <a:bodyPr/>
          <a:lstStyle/>
          <a:p>
            <a:fld id="{156DFC33-EEFC-414F-88A0-396BF8B2AF71}" type="datetimeFigureOut">
              <a:rPr lang="nl-BE" smtClean="0"/>
              <a:t>21/08/2025</a:t>
            </a:fld>
            <a:endParaRPr lang="nl-BE"/>
          </a:p>
        </p:txBody>
      </p:sp>
      <p:sp>
        <p:nvSpPr>
          <p:cNvPr id="4" name="Footer Placeholder 3">
            <a:extLst>
              <a:ext uri="{FF2B5EF4-FFF2-40B4-BE49-F238E27FC236}">
                <a16:creationId xmlns:a16="http://schemas.microsoft.com/office/drawing/2014/main" id="{46A90A84-FD25-4A42-A723-35F8B178916F}"/>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160D6084-B5BE-48A0-A720-B51949677D85}"/>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1571988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5A1A80-297A-44B4-B694-3D3F8B9B6429}"/>
              </a:ext>
            </a:extLst>
          </p:cNvPr>
          <p:cNvSpPr>
            <a:spLocks noGrp="1"/>
          </p:cNvSpPr>
          <p:nvPr>
            <p:ph type="dt" sz="half" idx="10"/>
          </p:nvPr>
        </p:nvSpPr>
        <p:spPr/>
        <p:txBody>
          <a:bodyPr/>
          <a:lstStyle/>
          <a:p>
            <a:fld id="{156DFC33-EEFC-414F-88A0-396BF8B2AF71}" type="datetimeFigureOut">
              <a:rPr lang="nl-BE" smtClean="0"/>
              <a:t>21/08/2025</a:t>
            </a:fld>
            <a:endParaRPr lang="nl-BE"/>
          </a:p>
        </p:txBody>
      </p:sp>
      <p:sp>
        <p:nvSpPr>
          <p:cNvPr id="3" name="Footer Placeholder 2">
            <a:extLst>
              <a:ext uri="{FF2B5EF4-FFF2-40B4-BE49-F238E27FC236}">
                <a16:creationId xmlns:a16="http://schemas.microsoft.com/office/drawing/2014/main" id="{F7D5E55D-5789-4596-8AB8-A6A18698A5EB}"/>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9117A0E7-01AF-4780-AC4A-2ABCA3CE9127}"/>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2940983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8112-454D-48AA-9FA4-531C1DA06D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Content Placeholder 2">
            <a:extLst>
              <a:ext uri="{FF2B5EF4-FFF2-40B4-BE49-F238E27FC236}">
                <a16:creationId xmlns:a16="http://schemas.microsoft.com/office/drawing/2014/main" id="{06633D83-5223-490A-B1AC-24AE96F513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a:extLst>
              <a:ext uri="{FF2B5EF4-FFF2-40B4-BE49-F238E27FC236}">
                <a16:creationId xmlns:a16="http://schemas.microsoft.com/office/drawing/2014/main" id="{4EBE1A27-0EC3-42D9-B7BE-A111B82D1D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E815B-D11D-43D9-A3B3-3B1815BF77C8}"/>
              </a:ext>
            </a:extLst>
          </p:cNvPr>
          <p:cNvSpPr>
            <a:spLocks noGrp="1"/>
          </p:cNvSpPr>
          <p:nvPr>
            <p:ph type="dt" sz="half" idx="10"/>
          </p:nvPr>
        </p:nvSpPr>
        <p:spPr/>
        <p:txBody>
          <a:bodyPr/>
          <a:lstStyle/>
          <a:p>
            <a:fld id="{156DFC33-EEFC-414F-88A0-396BF8B2AF71}" type="datetimeFigureOut">
              <a:rPr lang="nl-BE" smtClean="0"/>
              <a:t>21/08/2025</a:t>
            </a:fld>
            <a:endParaRPr lang="nl-BE"/>
          </a:p>
        </p:txBody>
      </p:sp>
      <p:sp>
        <p:nvSpPr>
          <p:cNvPr id="6" name="Footer Placeholder 5">
            <a:extLst>
              <a:ext uri="{FF2B5EF4-FFF2-40B4-BE49-F238E27FC236}">
                <a16:creationId xmlns:a16="http://schemas.microsoft.com/office/drawing/2014/main" id="{DF2BFC8F-3C00-4E02-B8A5-A296C4EF5CB1}"/>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98A0BC84-B2DC-4810-916C-9B77EC5BABD6}"/>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2296894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68D5F-5C39-4731-8717-F4E5F9B6A5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Picture Placeholder 2">
            <a:extLst>
              <a:ext uri="{FF2B5EF4-FFF2-40B4-BE49-F238E27FC236}">
                <a16:creationId xmlns:a16="http://schemas.microsoft.com/office/drawing/2014/main" id="{77CB8954-E433-42B3-97E0-3962002BC2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a:extLst>
              <a:ext uri="{FF2B5EF4-FFF2-40B4-BE49-F238E27FC236}">
                <a16:creationId xmlns:a16="http://schemas.microsoft.com/office/drawing/2014/main" id="{554ADEA9-95D6-482A-962C-E377BACA02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FDFC51-E6CD-49B0-9F5E-D3689CC09781}"/>
              </a:ext>
            </a:extLst>
          </p:cNvPr>
          <p:cNvSpPr>
            <a:spLocks noGrp="1"/>
          </p:cNvSpPr>
          <p:nvPr>
            <p:ph type="dt" sz="half" idx="10"/>
          </p:nvPr>
        </p:nvSpPr>
        <p:spPr/>
        <p:txBody>
          <a:bodyPr/>
          <a:lstStyle/>
          <a:p>
            <a:fld id="{156DFC33-EEFC-414F-88A0-396BF8B2AF71}" type="datetimeFigureOut">
              <a:rPr lang="nl-BE" smtClean="0"/>
              <a:t>21/08/2025</a:t>
            </a:fld>
            <a:endParaRPr lang="nl-BE"/>
          </a:p>
        </p:txBody>
      </p:sp>
      <p:sp>
        <p:nvSpPr>
          <p:cNvPr id="6" name="Footer Placeholder 5">
            <a:extLst>
              <a:ext uri="{FF2B5EF4-FFF2-40B4-BE49-F238E27FC236}">
                <a16:creationId xmlns:a16="http://schemas.microsoft.com/office/drawing/2014/main" id="{18E49F53-CBEF-460A-B442-BA9F3AAA33A9}"/>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00981255-D4DA-43BC-9B9E-7B89F25470F5}"/>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325892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E9780-917E-4636-BE3C-ADD721FDDD41}"/>
              </a:ext>
            </a:extLst>
          </p:cNvPr>
          <p:cNvSpPr>
            <a:spLocks noGrp="1"/>
          </p:cNvSpPr>
          <p:nvPr>
            <p:ph type="title"/>
          </p:nvPr>
        </p:nvSpPr>
        <p:spPr/>
        <p:txBody>
          <a:bodyPr/>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CC7C0B05-1B06-4692-97E6-59A89184C7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4600598B-3B0A-4066-9615-DE145A30D386}"/>
              </a:ext>
            </a:extLst>
          </p:cNvPr>
          <p:cNvSpPr>
            <a:spLocks noGrp="1"/>
          </p:cNvSpPr>
          <p:nvPr>
            <p:ph type="dt" sz="half" idx="10"/>
          </p:nvPr>
        </p:nvSpPr>
        <p:spPr/>
        <p:txBody>
          <a:bodyPr/>
          <a:lstStyle/>
          <a:p>
            <a:fld id="{156DFC33-EEFC-414F-88A0-396BF8B2AF71}" type="datetimeFigureOut">
              <a:rPr lang="nl-BE" smtClean="0"/>
              <a:t>21/08/2025</a:t>
            </a:fld>
            <a:endParaRPr lang="nl-BE"/>
          </a:p>
        </p:txBody>
      </p:sp>
      <p:sp>
        <p:nvSpPr>
          <p:cNvPr id="5" name="Footer Placeholder 4">
            <a:extLst>
              <a:ext uri="{FF2B5EF4-FFF2-40B4-BE49-F238E27FC236}">
                <a16:creationId xmlns:a16="http://schemas.microsoft.com/office/drawing/2014/main" id="{5C7738BA-31A7-41A5-8EFA-83622BD2FF69}"/>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205B0E5F-51B8-4EAC-9778-ED5062698890}"/>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3997764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D8412-6658-4244-A6EA-54D871B80C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A8CB2288-6D14-4B89-91DC-FD2AB6F95B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EDF3B876-0903-4AEB-8D5A-DE61CDDBEF21}"/>
              </a:ext>
            </a:extLst>
          </p:cNvPr>
          <p:cNvSpPr>
            <a:spLocks noGrp="1"/>
          </p:cNvSpPr>
          <p:nvPr>
            <p:ph type="dt" sz="half" idx="10"/>
          </p:nvPr>
        </p:nvSpPr>
        <p:spPr/>
        <p:txBody>
          <a:bodyPr/>
          <a:lstStyle/>
          <a:p>
            <a:fld id="{156DFC33-EEFC-414F-88A0-396BF8B2AF71}" type="datetimeFigureOut">
              <a:rPr lang="nl-BE" smtClean="0"/>
              <a:t>21/08/2025</a:t>
            </a:fld>
            <a:endParaRPr lang="nl-BE"/>
          </a:p>
        </p:txBody>
      </p:sp>
      <p:sp>
        <p:nvSpPr>
          <p:cNvPr id="5" name="Footer Placeholder 4">
            <a:extLst>
              <a:ext uri="{FF2B5EF4-FFF2-40B4-BE49-F238E27FC236}">
                <a16:creationId xmlns:a16="http://schemas.microsoft.com/office/drawing/2014/main" id="{74E1B707-DB4C-4646-84EE-3B24DA31BF60}"/>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7D510BE2-311A-4107-91C3-72B7F559C1E7}"/>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3081416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tart Presentatie">
  <p:cSld name="Start Presentatie">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l="1" t="29212" r="33333" b="19011"/>
          <a:stretch/>
        </p:blipFill>
        <p:spPr>
          <a:xfrm>
            <a:off x="6096000" y="0"/>
            <a:ext cx="6096000" cy="2663107"/>
          </a:xfrm>
          <a:prstGeom prst="rect">
            <a:avLst/>
          </a:prstGeom>
          <a:noFill/>
          <a:ln>
            <a:noFill/>
          </a:ln>
        </p:spPr>
      </p:pic>
      <p:sp>
        <p:nvSpPr>
          <p:cNvPr id="114" name="Google Shape;114;p20"/>
          <p:cNvSpPr txBox="1">
            <a:spLocks noGrp="1"/>
          </p:cNvSpPr>
          <p:nvPr>
            <p:ph type="title"/>
          </p:nvPr>
        </p:nvSpPr>
        <p:spPr>
          <a:xfrm>
            <a:off x="2590799" y="769620"/>
            <a:ext cx="9169012" cy="640429"/>
          </a:xfrm>
          <a:prstGeom prst="rect">
            <a:avLst/>
          </a:prstGeom>
          <a:noFill/>
          <a:ln>
            <a:noFill/>
          </a:ln>
        </p:spPr>
        <p:txBody>
          <a:bodyPr spcFirstLastPara="1" wrap="square" lIns="0" tIns="34275" rIns="0" bIns="34275" anchor="t" anchorCtr="0">
            <a:noAutofit/>
          </a:bodyPr>
          <a:lstStyle>
            <a:lvl1pPr lvl="0" algn="l">
              <a:lnSpc>
                <a:spcPct val="90000"/>
              </a:lnSpc>
              <a:spcBef>
                <a:spcPts val="0"/>
              </a:spcBef>
              <a:spcAft>
                <a:spcPts val="0"/>
              </a:spcAft>
              <a:buClr>
                <a:schemeClr val="dk1"/>
              </a:buClr>
              <a:buSzPts val="2700"/>
              <a:buFont typeface="Quattrocento Sans"/>
              <a:buNone/>
              <a:defRPr sz="3600">
                <a:solidFill>
                  <a:schemeClr val="dk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0"/>
          <p:cNvSpPr/>
          <p:nvPr/>
        </p:nvSpPr>
        <p:spPr>
          <a:xfrm>
            <a:off x="1762611" y="1137829"/>
            <a:ext cx="432000" cy="72000"/>
          </a:xfrm>
          <a:prstGeom prst="rect">
            <a:avLst/>
          </a:prstGeom>
          <a:solidFill>
            <a:schemeClr val="dk1"/>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Quattrocento Sans"/>
              <a:ea typeface="Quattrocento Sans"/>
              <a:cs typeface="Quattrocento Sans"/>
              <a:sym typeface="Quattrocento Sans"/>
            </a:endParaRPr>
          </a:p>
        </p:txBody>
      </p:sp>
      <p:grpSp>
        <p:nvGrpSpPr>
          <p:cNvPr id="116" name="Google Shape;116;p20"/>
          <p:cNvGrpSpPr/>
          <p:nvPr/>
        </p:nvGrpSpPr>
        <p:grpSpPr>
          <a:xfrm>
            <a:off x="12191998" y="2"/>
            <a:ext cx="3593091" cy="6857999"/>
            <a:chOff x="12220433" y="1"/>
            <a:chExt cx="3593091" cy="6857999"/>
          </a:xfrm>
        </p:grpSpPr>
        <p:sp>
          <p:nvSpPr>
            <p:cNvPr id="117" name="Google Shape;117;p20"/>
            <p:cNvSpPr/>
            <p:nvPr/>
          </p:nvSpPr>
          <p:spPr>
            <a:xfrm>
              <a:off x="12220433" y="1"/>
              <a:ext cx="3593091" cy="6857999"/>
            </a:xfrm>
            <a:prstGeom prst="rect">
              <a:avLst/>
            </a:prstGeom>
            <a:noFill/>
            <a:ln>
              <a:noFill/>
            </a:ln>
          </p:spPr>
          <p:txBody>
            <a:bodyPr spcFirstLastPara="1" wrap="square" lIns="0" tIns="108000" rIns="0" bIns="108000" anchor="t" anchorCtr="0">
              <a:noAutofit/>
            </a:bodyPr>
            <a:lstStyle/>
            <a:p>
              <a:pPr marL="0" marR="0" lvl="0" indent="0" algn="ctr" rtl="0">
                <a:lnSpc>
                  <a:spcPct val="90000"/>
                </a:lnSpc>
                <a:spcBef>
                  <a:spcPts val="0"/>
                </a:spcBef>
                <a:spcAft>
                  <a:spcPts val="0"/>
                </a:spcAft>
                <a:buNone/>
              </a:pPr>
              <a:r>
                <a:rPr lang="nl" sz="1333" b="1" i="0" u="none" strike="noStrike" cap="none">
                  <a:solidFill>
                    <a:schemeClr val="dk1"/>
                  </a:solidFill>
                  <a:latin typeface="Quattrocento Sans"/>
                  <a:ea typeface="Quattrocento Sans"/>
                  <a:cs typeface="Quattrocento Sans"/>
                  <a:sym typeface="Quattrocento Sans"/>
                </a:rPr>
                <a:t>AFBEELDING INVOEGEN/OPMAKEN</a:t>
              </a:r>
              <a:endParaRPr sz="1467"/>
            </a:p>
          </p:txBody>
        </p:sp>
        <p:sp>
          <p:nvSpPr>
            <p:cNvPr id="118" name="Google Shape;118;p20"/>
            <p:cNvSpPr/>
            <p:nvPr/>
          </p:nvSpPr>
          <p:spPr>
            <a:xfrm>
              <a:off x="12403012" y="535256"/>
              <a:ext cx="180000" cy="180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1"/>
                </a:buClr>
                <a:buSzPts val="800"/>
                <a:buFont typeface="Quattrocento Sans"/>
                <a:buNone/>
              </a:pPr>
              <a:r>
                <a:rPr lang="nl" sz="1067" b="1" i="0" u="none" strike="noStrike" cap="none">
                  <a:solidFill>
                    <a:schemeClr val="lt1"/>
                  </a:solidFill>
                  <a:latin typeface="Quattrocento Sans"/>
                  <a:ea typeface="Quattrocento Sans"/>
                  <a:cs typeface="Quattrocento Sans"/>
                  <a:sym typeface="Quattrocento Sans"/>
                </a:rPr>
                <a:t>1</a:t>
              </a:r>
              <a:endParaRPr sz="1467"/>
            </a:p>
          </p:txBody>
        </p:sp>
        <p:sp>
          <p:nvSpPr>
            <p:cNvPr id="119" name="Google Shape;119;p20"/>
            <p:cNvSpPr/>
            <p:nvPr/>
          </p:nvSpPr>
          <p:spPr>
            <a:xfrm>
              <a:off x="12687184" y="535256"/>
              <a:ext cx="3126340" cy="65802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800"/>
                <a:buFont typeface="Quattrocento Sans"/>
                <a:buNone/>
              </a:pPr>
              <a:r>
                <a:rPr lang="nl" sz="1067" b="0" i="0" u="none" strike="noStrike" cap="none">
                  <a:solidFill>
                    <a:schemeClr val="dk1"/>
                  </a:solidFill>
                  <a:latin typeface="Quattrocento Sans"/>
                  <a:ea typeface="Quattrocento Sans"/>
                  <a:cs typeface="Quattrocento Sans"/>
                  <a:sym typeface="Quattrocento Sans"/>
                </a:rPr>
                <a:t>Wanneer nodig, verwijder de bestaande afbeelding d.m.v. de </a:t>
              </a:r>
              <a:r>
                <a:rPr lang="nl" sz="1067" b="1" i="0" u="none" strike="noStrike" cap="none">
                  <a:solidFill>
                    <a:schemeClr val="dk1"/>
                  </a:solidFill>
                  <a:latin typeface="Quattrocento Sans"/>
                  <a:ea typeface="Quattrocento Sans"/>
                  <a:cs typeface="Quattrocento Sans"/>
                  <a:sym typeface="Quattrocento Sans"/>
                </a:rPr>
                <a:t>‘Backspace toets’</a:t>
              </a:r>
              <a:r>
                <a:rPr lang="nl" sz="1067" b="0" i="0" u="none" strike="noStrike" cap="none">
                  <a:solidFill>
                    <a:schemeClr val="dk1"/>
                  </a:solidFill>
                  <a:latin typeface="Quattrocento Sans"/>
                  <a:ea typeface="Quattrocento Sans"/>
                  <a:cs typeface="Quattrocento Sans"/>
                  <a:sym typeface="Quattrocento Sans"/>
                </a:rPr>
                <a:t>. Klik op het pictogram om een nieuwe afbeelding in te voegen </a:t>
              </a:r>
              <a:r>
                <a:rPr lang="nl" sz="1067" b="0" i="1" u="none" strike="noStrike" cap="none">
                  <a:solidFill>
                    <a:schemeClr val="dk1"/>
                  </a:solidFill>
                  <a:latin typeface="Quattrocento Sans"/>
                  <a:ea typeface="Quattrocento Sans"/>
                  <a:cs typeface="Quattrocento Sans"/>
                  <a:sym typeface="Quattrocento Sans"/>
                </a:rPr>
                <a:t>(zie onderstaand vb)</a:t>
              </a:r>
              <a:r>
                <a:rPr lang="nl" sz="1067" b="0" i="0" u="none" strike="noStrike" cap="none">
                  <a:solidFill>
                    <a:schemeClr val="dk1"/>
                  </a:solidFill>
                  <a:latin typeface="Quattrocento Sans"/>
                  <a:ea typeface="Quattrocento Sans"/>
                  <a:cs typeface="Quattrocento Sans"/>
                  <a:sym typeface="Quattrocento Sans"/>
                </a:rPr>
                <a:t> of ga naar Invoegen &gt; Afbeeldingen.</a:t>
              </a:r>
              <a:endParaRPr sz="1467"/>
            </a:p>
          </p:txBody>
        </p:sp>
        <p:grpSp>
          <p:nvGrpSpPr>
            <p:cNvPr id="120" name="Google Shape;120;p20"/>
            <p:cNvGrpSpPr/>
            <p:nvPr/>
          </p:nvGrpSpPr>
          <p:grpSpPr>
            <a:xfrm>
              <a:off x="12673102" y="1209303"/>
              <a:ext cx="294789" cy="346676"/>
              <a:chOff x="14466489" y="1001522"/>
              <a:chExt cx="290627" cy="341782"/>
            </a:xfrm>
          </p:grpSpPr>
          <p:sp>
            <p:nvSpPr>
              <p:cNvPr id="121" name="Google Shape;121;p20"/>
              <p:cNvSpPr/>
              <p:nvPr/>
            </p:nvSpPr>
            <p:spPr>
              <a:xfrm>
                <a:off x="14466489" y="1001522"/>
                <a:ext cx="257935" cy="254168"/>
              </a:xfrm>
              <a:prstGeom prst="rect">
                <a:avLst/>
              </a:prstGeom>
              <a:solidFill>
                <a:schemeClr val="lt1"/>
              </a:solidFill>
              <a:ln w="12700" cap="flat" cmpd="sng">
                <a:solidFill>
                  <a:srgbClr val="818181"/>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sp>
            <p:nvSpPr>
              <p:cNvPr id="122" name="Google Shape;122;p20"/>
              <p:cNvSpPr/>
              <p:nvPr/>
            </p:nvSpPr>
            <p:spPr>
              <a:xfrm>
                <a:off x="14623626" y="1033630"/>
                <a:ext cx="71169" cy="71169"/>
              </a:xfrm>
              <a:prstGeom prst="ellipse">
                <a:avLst/>
              </a:prstGeom>
              <a:solidFill>
                <a:srgbClr val="F1D8A5"/>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b="1" i="0" u="none" strike="noStrike" cap="none">
                  <a:solidFill>
                    <a:schemeClr val="dk1"/>
                  </a:solidFill>
                  <a:latin typeface="Quattrocento Sans"/>
                  <a:ea typeface="Quattrocento Sans"/>
                  <a:cs typeface="Quattrocento Sans"/>
                  <a:sym typeface="Quattrocento Sans"/>
                </a:endParaRPr>
              </a:p>
            </p:txBody>
          </p:sp>
          <p:sp>
            <p:nvSpPr>
              <p:cNvPr id="123" name="Google Shape;123;p20"/>
              <p:cNvSpPr/>
              <p:nvPr/>
            </p:nvSpPr>
            <p:spPr>
              <a:xfrm rot="2700000">
                <a:off x="14498877" y="1157846"/>
                <a:ext cx="168558" cy="147459"/>
              </a:xfrm>
              <a:custGeom>
                <a:avLst/>
                <a:gdLst/>
                <a:ahLst/>
                <a:cxnLst/>
                <a:rect l="l" t="t" r="r" b="b"/>
                <a:pathLst>
                  <a:path w="168558" h="147459" extrusionOk="0">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b="1" i="0" u="none" strike="noStrike" cap="none">
                  <a:solidFill>
                    <a:schemeClr val="dk1"/>
                  </a:solidFill>
                  <a:latin typeface="Quattrocento Sans"/>
                  <a:ea typeface="Quattrocento Sans"/>
                  <a:cs typeface="Quattrocento Sans"/>
                  <a:sym typeface="Quattrocento Sans"/>
                </a:endParaRPr>
              </a:p>
            </p:txBody>
          </p:sp>
          <p:sp>
            <p:nvSpPr>
              <p:cNvPr id="124" name="Google Shape;124;p20"/>
              <p:cNvSpPr/>
              <p:nvPr/>
            </p:nvSpPr>
            <p:spPr>
              <a:xfrm>
                <a:off x="14601150" y="1145314"/>
                <a:ext cx="155966" cy="116816"/>
              </a:xfrm>
              <a:prstGeom prst="roundRect">
                <a:avLst>
                  <a:gd name="adj" fmla="val 16667"/>
                </a:avLst>
              </a:prstGeom>
              <a:solidFill>
                <a:schemeClr val="lt1"/>
              </a:solidFill>
              <a:ln w="19050" cap="flat" cmpd="sng">
                <a:solidFill>
                  <a:srgbClr val="8AADD0"/>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cxnSp>
            <p:nvCxnSpPr>
              <p:cNvPr id="125" name="Google Shape;125;p20"/>
              <p:cNvCxnSpPr/>
              <p:nvPr/>
            </p:nvCxnSpPr>
            <p:spPr>
              <a:xfrm>
                <a:off x="14637490" y="1308665"/>
                <a:ext cx="83286" cy="0"/>
              </a:xfrm>
              <a:prstGeom prst="straightConnector1">
                <a:avLst/>
              </a:prstGeom>
              <a:solidFill>
                <a:schemeClr val="lt1"/>
              </a:solidFill>
              <a:ln w="19050" cap="flat" cmpd="sng">
                <a:solidFill>
                  <a:srgbClr val="8AADD0"/>
                </a:solidFill>
                <a:prstDash val="solid"/>
                <a:miter lim="800000"/>
                <a:headEnd type="none" w="sm" len="sm"/>
                <a:tailEnd type="none" w="sm" len="sm"/>
              </a:ln>
            </p:spPr>
          </p:cxnSp>
          <p:cxnSp>
            <p:nvCxnSpPr>
              <p:cNvPr id="126" name="Google Shape;126;p20"/>
              <p:cNvCxnSpPr>
                <a:stCxn id="124" idx="2"/>
              </p:cNvCxnSpPr>
              <p:nvPr/>
            </p:nvCxnSpPr>
            <p:spPr>
              <a:xfrm flipH="1">
                <a:off x="14678833" y="1262130"/>
                <a:ext cx="300" cy="43500"/>
              </a:xfrm>
              <a:prstGeom prst="straightConnector1">
                <a:avLst/>
              </a:prstGeom>
              <a:solidFill>
                <a:schemeClr val="lt1"/>
              </a:solidFill>
              <a:ln w="19050" cap="flat" cmpd="sng">
                <a:solidFill>
                  <a:srgbClr val="8AADD0"/>
                </a:solidFill>
                <a:prstDash val="solid"/>
                <a:miter lim="800000"/>
                <a:headEnd type="none" w="sm" len="sm"/>
                <a:tailEnd type="none" w="sm" len="sm"/>
              </a:ln>
            </p:spPr>
          </p:cxnSp>
        </p:grpSp>
        <p:sp>
          <p:nvSpPr>
            <p:cNvPr id="127" name="Google Shape;127;p20"/>
            <p:cNvSpPr/>
            <p:nvPr/>
          </p:nvSpPr>
          <p:spPr>
            <a:xfrm>
              <a:off x="12403012" y="1658126"/>
              <a:ext cx="180000" cy="180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1"/>
                </a:buClr>
                <a:buSzPts val="800"/>
                <a:buFont typeface="Quattrocento Sans"/>
                <a:buNone/>
              </a:pPr>
              <a:r>
                <a:rPr lang="nl" sz="1067" b="1" i="0" u="none" strike="noStrike" cap="none">
                  <a:solidFill>
                    <a:schemeClr val="lt1"/>
                  </a:solidFill>
                  <a:latin typeface="Quattrocento Sans"/>
                  <a:ea typeface="Quattrocento Sans"/>
                  <a:cs typeface="Quattrocento Sans"/>
                  <a:sym typeface="Quattrocento Sans"/>
                </a:rPr>
                <a:t>2</a:t>
              </a:r>
              <a:endParaRPr sz="1467"/>
            </a:p>
          </p:txBody>
        </p:sp>
        <p:sp>
          <p:nvSpPr>
            <p:cNvPr id="128" name="Google Shape;128;p20"/>
            <p:cNvSpPr/>
            <p:nvPr/>
          </p:nvSpPr>
          <p:spPr>
            <a:xfrm>
              <a:off x="12687184" y="1658127"/>
              <a:ext cx="2944682" cy="32633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800"/>
                <a:buFont typeface="Quattrocento Sans"/>
                <a:buNone/>
              </a:pPr>
              <a:r>
                <a:rPr lang="nl" sz="1067" b="0" i="0" u="none" strike="noStrike" cap="none">
                  <a:solidFill>
                    <a:schemeClr val="dk1"/>
                  </a:solidFill>
                  <a:latin typeface="Quattrocento Sans"/>
                  <a:ea typeface="Quattrocento Sans"/>
                  <a:cs typeface="Quattrocento Sans"/>
                  <a:sym typeface="Quattrocento Sans"/>
                </a:rPr>
                <a:t>Selecteer de gewenste afbeelding</a:t>
              </a:r>
              <a:br>
                <a:rPr lang="nl" sz="1067" b="0" i="0" u="none" strike="noStrike" cap="none">
                  <a:solidFill>
                    <a:schemeClr val="dk1"/>
                  </a:solidFill>
                  <a:latin typeface="Quattrocento Sans"/>
                  <a:ea typeface="Quattrocento Sans"/>
                  <a:cs typeface="Quattrocento Sans"/>
                  <a:sym typeface="Quattrocento Sans"/>
                </a:rPr>
              </a:br>
              <a:r>
                <a:rPr lang="nl" sz="1067" b="0" i="0" u="none" strike="noStrike" cap="none">
                  <a:solidFill>
                    <a:schemeClr val="dk1"/>
                  </a:solidFill>
                  <a:latin typeface="Quattrocento Sans"/>
                  <a:ea typeface="Quattrocento Sans"/>
                  <a:cs typeface="Quattrocento Sans"/>
                  <a:sym typeface="Quattrocento Sans"/>
                </a:rPr>
                <a:t>en klik op </a:t>
              </a:r>
              <a:r>
                <a:rPr lang="nl" sz="1067" b="1" i="0" u="none" strike="noStrike" cap="none">
                  <a:solidFill>
                    <a:schemeClr val="dk1"/>
                  </a:solidFill>
                  <a:latin typeface="Quattrocento Sans"/>
                  <a:ea typeface="Quattrocento Sans"/>
                  <a:cs typeface="Quattrocento Sans"/>
                  <a:sym typeface="Quattrocento Sans"/>
                </a:rPr>
                <a:t>‘Invoegen’</a:t>
              </a:r>
              <a:r>
                <a:rPr lang="nl" sz="1067" b="0" i="0" u="none" strike="noStrike" cap="none">
                  <a:solidFill>
                    <a:schemeClr val="dk1"/>
                  </a:solidFill>
                  <a:latin typeface="Quattrocento Sans"/>
                  <a:ea typeface="Quattrocento Sans"/>
                  <a:cs typeface="Quattrocento Sans"/>
                  <a:sym typeface="Quattrocento Sans"/>
                </a:rPr>
                <a:t>.</a:t>
              </a:r>
              <a:endParaRPr sz="1467"/>
            </a:p>
          </p:txBody>
        </p:sp>
        <p:grpSp>
          <p:nvGrpSpPr>
            <p:cNvPr id="129" name="Google Shape;129;p20"/>
            <p:cNvGrpSpPr/>
            <p:nvPr/>
          </p:nvGrpSpPr>
          <p:grpSpPr>
            <a:xfrm>
              <a:off x="12695280" y="2092702"/>
              <a:ext cx="825500" cy="209550"/>
              <a:chOff x="13504624" y="2482850"/>
              <a:chExt cx="825500" cy="209550"/>
            </a:xfrm>
          </p:grpSpPr>
          <p:sp>
            <p:nvSpPr>
              <p:cNvPr id="130" name="Google Shape;130;p20"/>
              <p:cNvSpPr/>
              <p:nvPr/>
            </p:nvSpPr>
            <p:spPr>
              <a:xfrm>
                <a:off x="13504624" y="2482850"/>
                <a:ext cx="825500" cy="209550"/>
              </a:xfrm>
              <a:prstGeom prst="rect">
                <a:avLst/>
              </a:prstGeom>
              <a:solidFill>
                <a:srgbClr val="E5F1FB"/>
              </a:solidFill>
              <a:ln w="12700" cap="flat" cmpd="sng">
                <a:solidFill>
                  <a:srgbClr val="0B7ED9"/>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r>
                  <a:rPr lang="nl" sz="933" b="0" i="0" u="none" strike="noStrike" cap="none">
                    <a:solidFill>
                      <a:schemeClr val="dk1"/>
                    </a:solidFill>
                    <a:latin typeface="Quattrocento Sans"/>
                    <a:ea typeface="Quattrocento Sans"/>
                    <a:cs typeface="Quattrocento Sans"/>
                    <a:sym typeface="Quattrocento Sans"/>
                  </a:rPr>
                  <a:t>Invoegen</a:t>
                </a:r>
                <a:endParaRPr sz="1467"/>
              </a:p>
            </p:txBody>
          </p:sp>
          <p:cxnSp>
            <p:nvCxnSpPr>
              <p:cNvPr id="131" name="Google Shape;131;p20"/>
              <p:cNvCxnSpPr/>
              <p:nvPr/>
            </p:nvCxnSpPr>
            <p:spPr>
              <a:xfrm>
                <a:off x="14155269" y="2515250"/>
                <a:ext cx="0" cy="142717"/>
              </a:xfrm>
              <a:prstGeom prst="straightConnector1">
                <a:avLst/>
              </a:prstGeom>
              <a:noFill/>
              <a:ln w="9525" cap="flat" cmpd="sng">
                <a:solidFill>
                  <a:srgbClr val="44546A"/>
                </a:solidFill>
                <a:prstDash val="solid"/>
                <a:round/>
                <a:headEnd type="none" w="sm" len="sm"/>
                <a:tailEnd type="none" w="sm" len="sm"/>
              </a:ln>
            </p:spPr>
          </p:cxnSp>
          <p:sp>
            <p:nvSpPr>
              <p:cNvPr id="132" name="Google Shape;132;p20"/>
              <p:cNvSpPr/>
              <p:nvPr/>
            </p:nvSpPr>
            <p:spPr>
              <a:xfrm rot="10800000">
                <a:off x="14196089" y="2566904"/>
                <a:ext cx="86866" cy="51147"/>
              </a:xfrm>
              <a:prstGeom prst="triangle">
                <a:avLst>
                  <a:gd name="adj" fmla="val 50000"/>
                </a:avLst>
              </a:prstGeom>
              <a:solidFill>
                <a:srgbClr val="000000"/>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933" b="1" i="0" u="none" strike="noStrike" cap="none">
                  <a:solidFill>
                    <a:schemeClr val="dk1"/>
                  </a:solidFill>
                  <a:latin typeface="Quattrocento Sans"/>
                  <a:ea typeface="Quattrocento Sans"/>
                  <a:cs typeface="Quattrocento Sans"/>
                  <a:sym typeface="Quattrocento Sans"/>
                </a:endParaRPr>
              </a:p>
            </p:txBody>
          </p:sp>
        </p:grpSp>
        <p:sp>
          <p:nvSpPr>
            <p:cNvPr id="133" name="Google Shape;133;p20"/>
            <p:cNvSpPr/>
            <p:nvPr/>
          </p:nvSpPr>
          <p:spPr>
            <a:xfrm>
              <a:off x="12403012" y="2438231"/>
              <a:ext cx="180000" cy="180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1"/>
                </a:buClr>
                <a:buSzPts val="800"/>
                <a:buFont typeface="Quattrocento Sans"/>
                <a:buNone/>
              </a:pPr>
              <a:r>
                <a:rPr lang="nl" sz="1067" b="1" i="0" u="none" strike="noStrike" cap="none">
                  <a:solidFill>
                    <a:schemeClr val="lt1"/>
                  </a:solidFill>
                  <a:latin typeface="Quattrocento Sans"/>
                  <a:ea typeface="Quattrocento Sans"/>
                  <a:cs typeface="Quattrocento Sans"/>
                  <a:sym typeface="Quattrocento Sans"/>
                </a:rPr>
                <a:t>3</a:t>
              </a:r>
              <a:endParaRPr sz="1467"/>
            </a:p>
          </p:txBody>
        </p:sp>
        <p:sp>
          <p:nvSpPr>
            <p:cNvPr id="134" name="Google Shape;134;p20"/>
            <p:cNvSpPr/>
            <p:nvPr/>
          </p:nvSpPr>
          <p:spPr>
            <a:xfrm>
              <a:off x="12687183" y="2438232"/>
              <a:ext cx="3126341" cy="462795"/>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800"/>
                <a:buFont typeface="Quattrocento Sans"/>
                <a:buNone/>
              </a:pPr>
              <a:r>
                <a:rPr lang="nl" sz="1067" b="0" i="0" u="none" strike="noStrike" cap="none">
                  <a:solidFill>
                    <a:schemeClr val="dk1"/>
                  </a:solidFill>
                  <a:latin typeface="Quattrocento Sans"/>
                  <a:ea typeface="Quattrocento Sans"/>
                  <a:cs typeface="Quattrocento Sans"/>
                  <a:sym typeface="Quattrocento Sans"/>
                </a:rPr>
                <a:t>Klik met de rechter muisknop op de miniatuurweergave van de dia aan de linkerkant van het scherm en kies </a:t>
              </a:r>
              <a:r>
                <a:rPr lang="nl" sz="1067" b="1" i="0" u="none" strike="noStrike" cap="none">
                  <a:solidFill>
                    <a:schemeClr val="dk1"/>
                  </a:solidFill>
                  <a:latin typeface="Quattrocento Sans"/>
                  <a:ea typeface="Quattrocento Sans"/>
                  <a:cs typeface="Quattrocento Sans"/>
                  <a:sym typeface="Quattrocento Sans"/>
                </a:rPr>
                <a:t>‘Dia herstellen’</a:t>
              </a:r>
              <a:r>
                <a:rPr lang="nl" sz="1067" b="0" i="0" u="none" strike="noStrike" cap="none">
                  <a:solidFill>
                    <a:schemeClr val="dk1"/>
                  </a:solidFill>
                  <a:latin typeface="Quattrocento Sans"/>
                  <a:ea typeface="Quattrocento Sans"/>
                  <a:cs typeface="Quattrocento Sans"/>
                  <a:sym typeface="Quattrocento Sans"/>
                </a:rPr>
                <a:t>.</a:t>
              </a:r>
              <a:endParaRPr sz="1467"/>
            </a:p>
          </p:txBody>
        </p:sp>
        <p:sp>
          <p:nvSpPr>
            <p:cNvPr id="135" name="Google Shape;135;p20"/>
            <p:cNvSpPr/>
            <p:nvPr/>
          </p:nvSpPr>
          <p:spPr>
            <a:xfrm>
              <a:off x="12403012" y="4008891"/>
              <a:ext cx="180000" cy="180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1"/>
                </a:buClr>
                <a:buSzPts val="800"/>
                <a:buFont typeface="Quattrocento Sans"/>
                <a:buNone/>
              </a:pPr>
              <a:r>
                <a:rPr lang="nl" sz="1067" b="1" i="0" u="none" strike="noStrike" cap="none">
                  <a:solidFill>
                    <a:schemeClr val="lt1"/>
                  </a:solidFill>
                  <a:latin typeface="Quattrocento Sans"/>
                  <a:ea typeface="Quattrocento Sans"/>
                  <a:cs typeface="Quattrocento Sans"/>
                  <a:sym typeface="Quattrocento Sans"/>
                </a:rPr>
                <a:t>4</a:t>
              </a:r>
              <a:endParaRPr sz="1467"/>
            </a:p>
          </p:txBody>
        </p:sp>
        <p:sp>
          <p:nvSpPr>
            <p:cNvPr id="136" name="Google Shape;136;p20"/>
            <p:cNvSpPr/>
            <p:nvPr/>
          </p:nvSpPr>
          <p:spPr>
            <a:xfrm>
              <a:off x="12687184" y="4008892"/>
              <a:ext cx="2944682" cy="97979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800"/>
                <a:buFont typeface="Quattrocento Sans"/>
                <a:buNone/>
              </a:pPr>
              <a:r>
                <a:rPr lang="nl" sz="1067" b="0" i="0" u="none" strike="noStrike" cap="none">
                  <a:solidFill>
                    <a:schemeClr val="dk1"/>
                  </a:solidFill>
                  <a:latin typeface="Quattrocento Sans"/>
                  <a:ea typeface="Quattrocento Sans"/>
                  <a:cs typeface="Quattrocento Sans"/>
                  <a:sym typeface="Quattrocento Sans"/>
                </a:rPr>
                <a:t>Om de afbeelding te schalen of bij te snijden, ga naar de tab </a:t>
              </a:r>
              <a:r>
                <a:rPr lang="nl" sz="1067" b="1" i="0" u="none" strike="noStrike" cap="none">
                  <a:solidFill>
                    <a:schemeClr val="dk1"/>
                  </a:solidFill>
                  <a:latin typeface="Quattrocento Sans"/>
                  <a:ea typeface="Quattrocento Sans"/>
                  <a:cs typeface="Quattrocento Sans"/>
                  <a:sym typeface="Quattrocento Sans"/>
                </a:rPr>
                <a:t>‘Hulpmiddelen voor afbeeldingen - Opmaak’</a:t>
              </a:r>
              <a:r>
                <a:rPr lang="nl" sz="1067" b="0" i="0" u="none" strike="noStrike" cap="none">
                  <a:solidFill>
                    <a:schemeClr val="dk1"/>
                  </a:solidFill>
                  <a:latin typeface="Quattrocento Sans"/>
                  <a:ea typeface="Quattrocento Sans"/>
                  <a:cs typeface="Quattrocento Sans"/>
                  <a:sym typeface="Quattrocento Sans"/>
                </a:rPr>
                <a:t> en klik op de knop </a:t>
              </a:r>
              <a:r>
                <a:rPr lang="nl" sz="1067" b="1" i="0" u="none" strike="noStrike" cap="none">
                  <a:solidFill>
                    <a:schemeClr val="dk1"/>
                  </a:solidFill>
                  <a:latin typeface="Quattrocento Sans"/>
                  <a:ea typeface="Quattrocento Sans"/>
                  <a:cs typeface="Quattrocento Sans"/>
                  <a:sym typeface="Quattrocento Sans"/>
                </a:rPr>
                <a:t>‘Bijsnijden’</a:t>
              </a:r>
              <a:r>
                <a:rPr lang="nl" sz="1067" b="0" i="0" u="none" strike="noStrike" cap="none">
                  <a:solidFill>
                    <a:schemeClr val="dk1"/>
                  </a:solidFill>
                  <a:latin typeface="Quattrocento Sans"/>
                  <a:ea typeface="Quattrocento Sans"/>
                  <a:cs typeface="Quattrocento Sans"/>
                  <a:sym typeface="Quattrocento Sans"/>
                </a:rPr>
                <a:t>. Schaal met de bolletjes de afbeelding en met de hoekjes het afbeeldingskader.</a:t>
              </a:r>
              <a:endParaRPr sz="1467"/>
            </a:p>
          </p:txBody>
        </p:sp>
        <p:grpSp>
          <p:nvGrpSpPr>
            <p:cNvPr id="137" name="Google Shape;137;p20"/>
            <p:cNvGrpSpPr/>
            <p:nvPr/>
          </p:nvGrpSpPr>
          <p:grpSpPr>
            <a:xfrm>
              <a:off x="12598305" y="4769519"/>
              <a:ext cx="622283" cy="612919"/>
              <a:chOff x="12617641" y="3403239"/>
              <a:chExt cx="752963" cy="741634"/>
            </a:xfrm>
          </p:grpSpPr>
          <p:grpSp>
            <p:nvGrpSpPr>
              <p:cNvPr id="138" name="Google Shape;138;p20"/>
              <p:cNvGrpSpPr/>
              <p:nvPr/>
            </p:nvGrpSpPr>
            <p:grpSpPr>
              <a:xfrm>
                <a:off x="12771550" y="3403239"/>
                <a:ext cx="467156" cy="448491"/>
                <a:chOff x="12782177" y="3403239"/>
                <a:chExt cx="467156" cy="448491"/>
              </a:xfrm>
            </p:grpSpPr>
            <p:grpSp>
              <p:nvGrpSpPr>
                <p:cNvPr id="139" name="Google Shape;139;p20"/>
                <p:cNvGrpSpPr/>
                <p:nvPr/>
              </p:nvGrpSpPr>
              <p:grpSpPr>
                <a:xfrm>
                  <a:off x="12782177" y="3403239"/>
                  <a:ext cx="412972" cy="396132"/>
                  <a:chOff x="13554906" y="3320109"/>
                  <a:chExt cx="443912" cy="425811"/>
                </a:xfrm>
              </p:grpSpPr>
              <p:grpSp>
                <p:nvGrpSpPr>
                  <p:cNvPr id="140" name="Google Shape;140;p20"/>
                  <p:cNvGrpSpPr/>
                  <p:nvPr/>
                </p:nvGrpSpPr>
                <p:grpSpPr>
                  <a:xfrm>
                    <a:off x="13554906" y="3320109"/>
                    <a:ext cx="443912" cy="425811"/>
                    <a:chOff x="12909684" y="1276143"/>
                    <a:chExt cx="443912" cy="425811"/>
                  </a:xfrm>
                </p:grpSpPr>
                <p:sp>
                  <p:nvSpPr>
                    <p:cNvPr id="141" name="Google Shape;141;p20"/>
                    <p:cNvSpPr/>
                    <p:nvPr/>
                  </p:nvSpPr>
                  <p:spPr>
                    <a:xfrm>
                      <a:off x="12909684" y="1276143"/>
                      <a:ext cx="443912" cy="425811"/>
                    </a:xfrm>
                    <a:prstGeom prst="rect">
                      <a:avLst/>
                    </a:prstGeom>
                    <a:noFill/>
                    <a:ln w="12700" cap="flat" cmpd="sng">
                      <a:solidFill>
                        <a:srgbClr val="818181"/>
                      </a:solidFill>
                      <a:prstDash val="dash"/>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sp>
                  <p:nvSpPr>
                    <p:cNvPr id="142" name="Google Shape;142;p20"/>
                    <p:cNvSpPr/>
                    <p:nvPr/>
                  </p:nvSpPr>
                  <p:spPr>
                    <a:xfrm>
                      <a:off x="12909684" y="1276143"/>
                      <a:ext cx="261629" cy="257807"/>
                    </a:xfrm>
                    <a:prstGeom prst="rect">
                      <a:avLst/>
                    </a:prstGeom>
                    <a:solidFill>
                      <a:schemeClr val="lt1"/>
                    </a:solidFill>
                    <a:ln w="12700" cap="flat" cmpd="sng">
                      <a:solidFill>
                        <a:srgbClr val="818181"/>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sp>
                  <p:nvSpPr>
                    <p:cNvPr id="143" name="Google Shape;143;p20"/>
                    <p:cNvSpPr/>
                    <p:nvPr/>
                  </p:nvSpPr>
                  <p:spPr>
                    <a:xfrm>
                      <a:off x="13069071" y="1308711"/>
                      <a:ext cx="72188" cy="72188"/>
                    </a:xfrm>
                    <a:prstGeom prst="ellipse">
                      <a:avLst/>
                    </a:prstGeom>
                    <a:solidFill>
                      <a:srgbClr val="ECC679"/>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pic>
                <p:nvPicPr>
                  <p:cNvPr id="144" name="Google Shape;144;p20"/>
                  <p:cNvPicPr preferRelativeResize="0"/>
                  <p:nvPr/>
                </p:nvPicPr>
                <p:blipFill rotWithShape="1">
                  <a:blip r:embed="rId3">
                    <a:alphaModFix/>
                  </a:blip>
                  <a:srcRect/>
                  <a:stretch/>
                </p:blipFill>
                <p:spPr>
                  <a:xfrm>
                    <a:off x="13567296" y="3424992"/>
                    <a:ext cx="173367" cy="140220"/>
                  </a:xfrm>
                  <a:prstGeom prst="rect">
                    <a:avLst/>
                  </a:prstGeom>
                  <a:noFill/>
                  <a:ln>
                    <a:noFill/>
                  </a:ln>
                </p:spPr>
              </p:pic>
              <p:pic>
                <p:nvPicPr>
                  <p:cNvPr id="145" name="Google Shape;145;p20"/>
                  <p:cNvPicPr preferRelativeResize="0"/>
                  <p:nvPr/>
                </p:nvPicPr>
                <p:blipFill rotWithShape="1">
                  <a:blip r:embed="rId3">
                    <a:alphaModFix/>
                  </a:blip>
                  <a:srcRect/>
                  <a:stretch/>
                </p:blipFill>
                <p:spPr>
                  <a:xfrm flipH="1">
                    <a:off x="13635599" y="3453788"/>
                    <a:ext cx="173367" cy="111424"/>
                  </a:xfrm>
                  <a:prstGeom prst="rect">
                    <a:avLst/>
                  </a:prstGeom>
                  <a:noFill/>
                  <a:ln>
                    <a:noFill/>
                  </a:ln>
                </p:spPr>
              </p:pic>
            </p:grpSp>
            <p:grpSp>
              <p:nvGrpSpPr>
                <p:cNvPr id="146" name="Google Shape;146;p20"/>
                <p:cNvGrpSpPr/>
                <p:nvPr/>
              </p:nvGrpSpPr>
              <p:grpSpPr>
                <a:xfrm>
                  <a:off x="13103513" y="3705268"/>
                  <a:ext cx="145820" cy="146462"/>
                  <a:chOff x="13096169" y="3602278"/>
                  <a:chExt cx="145820" cy="146462"/>
                </a:xfrm>
              </p:grpSpPr>
              <p:sp>
                <p:nvSpPr>
                  <p:cNvPr id="147" name="Google Shape;147;p20"/>
                  <p:cNvSpPr/>
                  <p:nvPr/>
                </p:nvSpPr>
                <p:spPr>
                  <a:xfrm>
                    <a:off x="13096169" y="3602278"/>
                    <a:ext cx="145820" cy="28388"/>
                  </a:xfrm>
                  <a:prstGeom prst="rect">
                    <a:avLst/>
                  </a:prstGeom>
                  <a:solidFill>
                    <a:srgbClr val="81818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48" name="Google Shape;148;p20"/>
                  <p:cNvSpPr/>
                  <p:nvPr/>
                </p:nvSpPr>
                <p:spPr>
                  <a:xfrm rot="5400000">
                    <a:off x="13037453" y="3661636"/>
                    <a:ext cx="145820" cy="28388"/>
                  </a:xfrm>
                  <a:prstGeom prst="rect">
                    <a:avLst/>
                  </a:prstGeom>
                  <a:solidFill>
                    <a:srgbClr val="81818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grpSp>
              <p:nvGrpSpPr>
                <p:cNvPr id="149" name="Google Shape;149;p20"/>
                <p:cNvGrpSpPr/>
                <p:nvPr/>
              </p:nvGrpSpPr>
              <p:grpSpPr>
                <a:xfrm rot="10800000">
                  <a:off x="13061402" y="3665637"/>
                  <a:ext cx="145820" cy="146462"/>
                  <a:chOff x="13096169" y="3602278"/>
                  <a:chExt cx="145820" cy="146462"/>
                </a:xfrm>
              </p:grpSpPr>
              <p:sp>
                <p:nvSpPr>
                  <p:cNvPr id="150" name="Google Shape;150;p20"/>
                  <p:cNvSpPr/>
                  <p:nvPr/>
                </p:nvSpPr>
                <p:spPr>
                  <a:xfrm>
                    <a:off x="13096169" y="3602278"/>
                    <a:ext cx="145820" cy="28388"/>
                  </a:xfrm>
                  <a:prstGeom prst="rect">
                    <a:avLst/>
                  </a:prstGeom>
                  <a:solidFill>
                    <a:srgbClr val="81818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51" name="Google Shape;151;p20"/>
                  <p:cNvSpPr/>
                  <p:nvPr/>
                </p:nvSpPr>
                <p:spPr>
                  <a:xfrm rot="5400000">
                    <a:off x="13037453" y="3661636"/>
                    <a:ext cx="145820" cy="28388"/>
                  </a:xfrm>
                  <a:prstGeom prst="rect">
                    <a:avLst/>
                  </a:prstGeom>
                  <a:solidFill>
                    <a:srgbClr val="81818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grpSp>
          <p:sp>
            <p:nvSpPr>
              <p:cNvPr id="152" name="Google Shape;152;p20"/>
              <p:cNvSpPr/>
              <p:nvPr/>
            </p:nvSpPr>
            <p:spPr>
              <a:xfrm>
                <a:off x="12617641" y="3889890"/>
                <a:ext cx="752963" cy="16117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r>
                  <a:rPr lang="nl" sz="933" b="0" i="0" u="none" strike="noStrike" cap="none">
                    <a:solidFill>
                      <a:schemeClr val="dk1"/>
                    </a:solidFill>
                    <a:latin typeface="Quattrocento Sans"/>
                    <a:ea typeface="Quattrocento Sans"/>
                    <a:cs typeface="Quattrocento Sans"/>
                    <a:sym typeface="Quattrocento Sans"/>
                  </a:rPr>
                  <a:t>Bijsnijden</a:t>
                </a:r>
                <a:endParaRPr sz="1467"/>
              </a:p>
            </p:txBody>
          </p:sp>
          <p:sp>
            <p:nvSpPr>
              <p:cNvPr id="153" name="Google Shape;153;p20"/>
              <p:cNvSpPr/>
              <p:nvPr/>
            </p:nvSpPr>
            <p:spPr>
              <a:xfrm rot="10800000">
                <a:off x="12950688" y="4093726"/>
                <a:ext cx="86866" cy="51147"/>
              </a:xfrm>
              <a:prstGeom prst="triangle">
                <a:avLst>
                  <a:gd name="adj" fmla="val 50000"/>
                </a:avLst>
              </a:prstGeom>
              <a:solidFill>
                <a:srgbClr val="81818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sp>
          <p:nvSpPr>
            <p:cNvPr id="154" name="Google Shape;154;p20"/>
            <p:cNvSpPr/>
            <p:nvPr/>
          </p:nvSpPr>
          <p:spPr>
            <a:xfrm>
              <a:off x="12690104" y="3112347"/>
              <a:ext cx="1239216" cy="719917"/>
            </a:xfrm>
            <a:prstGeom prst="rect">
              <a:avLst/>
            </a:prstGeom>
            <a:solidFill>
              <a:srgbClr val="ECECEC"/>
            </a:solidFill>
            <a:ln w="12700" cap="flat" cmpd="sng">
              <a:solidFill>
                <a:srgbClr val="D3D3D3"/>
              </a:solidFill>
              <a:prstDash val="solid"/>
              <a:miter lim="800000"/>
              <a:headEnd type="none" w="sm" len="sm"/>
              <a:tailEnd type="none" w="sm" len="sm"/>
            </a:ln>
          </p:spPr>
          <p:txBody>
            <a:bodyPr spcFirstLastPara="1" wrap="square" lIns="54000" tIns="0" rIns="0" bIns="0" anchor="ctr" anchorCtr="0">
              <a:noAutofit/>
            </a:bodyPr>
            <a:lstStyle/>
            <a:p>
              <a:pPr marL="0" marR="0" lvl="0" indent="0" algn="l" rtl="0">
                <a:spcBef>
                  <a:spcPts val="0"/>
                </a:spcBef>
                <a:spcAft>
                  <a:spcPts val="0"/>
                </a:spcAft>
                <a:buNone/>
              </a:pPr>
              <a:endParaRPr sz="1067" b="0" i="1" u="none" strike="noStrike" cap="none">
                <a:solidFill>
                  <a:schemeClr val="dk1"/>
                </a:solidFill>
                <a:latin typeface="Quattrocento Sans"/>
                <a:ea typeface="Quattrocento Sans"/>
                <a:cs typeface="Quattrocento Sans"/>
                <a:sym typeface="Quattrocento Sans"/>
              </a:endParaRPr>
            </a:p>
          </p:txBody>
        </p:sp>
        <p:grpSp>
          <p:nvGrpSpPr>
            <p:cNvPr id="155" name="Google Shape;155;p20"/>
            <p:cNvGrpSpPr/>
            <p:nvPr/>
          </p:nvGrpSpPr>
          <p:grpSpPr>
            <a:xfrm>
              <a:off x="13521121" y="3391865"/>
              <a:ext cx="1222990" cy="563933"/>
              <a:chOff x="-2485819" y="3399207"/>
              <a:chExt cx="1222990" cy="563933"/>
            </a:xfrm>
          </p:grpSpPr>
          <p:sp>
            <p:nvSpPr>
              <p:cNvPr id="156" name="Google Shape;156;p20"/>
              <p:cNvSpPr/>
              <p:nvPr/>
            </p:nvSpPr>
            <p:spPr>
              <a:xfrm>
                <a:off x="-2485819" y="3399207"/>
                <a:ext cx="1176476" cy="504851"/>
              </a:xfrm>
              <a:prstGeom prst="rect">
                <a:avLst/>
              </a:prstGeom>
              <a:solidFill>
                <a:schemeClr val="lt1"/>
              </a:solidFill>
              <a:ln w="12700" cap="flat" cmpd="sng">
                <a:solidFill>
                  <a:srgbClr val="D1D1D1"/>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sp>
            <p:nvSpPr>
              <p:cNvPr id="157" name="Google Shape;157;p20"/>
              <p:cNvSpPr/>
              <p:nvPr/>
            </p:nvSpPr>
            <p:spPr>
              <a:xfrm>
                <a:off x="-2479584" y="3652838"/>
                <a:ext cx="1164007" cy="246701"/>
              </a:xfrm>
              <a:prstGeom prst="rect">
                <a:avLst/>
              </a:prstGeom>
              <a:solidFill>
                <a:srgbClr val="FCE4DC"/>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nvGrpSpPr>
              <p:cNvPr id="158" name="Google Shape;158;p20"/>
              <p:cNvGrpSpPr/>
              <p:nvPr/>
            </p:nvGrpSpPr>
            <p:grpSpPr>
              <a:xfrm>
                <a:off x="-2403869" y="3460544"/>
                <a:ext cx="155951" cy="131922"/>
                <a:chOff x="12968836" y="3354170"/>
                <a:chExt cx="404806" cy="342433"/>
              </a:xfrm>
            </p:grpSpPr>
            <p:sp>
              <p:nvSpPr>
                <p:cNvPr id="159" name="Google Shape;159;p20"/>
                <p:cNvSpPr/>
                <p:nvPr/>
              </p:nvSpPr>
              <p:spPr>
                <a:xfrm>
                  <a:off x="12968836" y="3354170"/>
                  <a:ext cx="404806" cy="342433"/>
                </a:xfrm>
                <a:prstGeom prst="roundRect">
                  <a:avLst>
                    <a:gd name="adj" fmla="val 2911"/>
                  </a:avLst>
                </a:prstGeom>
                <a:solidFill>
                  <a:schemeClr val="lt1"/>
                </a:solidFill>
                <a:ln w="12700" cap="flat" cmpd="sng">
                  <a:solidFill>
                    <a:srgbClr val="818181"/>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sp>
              <p:nvSpPr>
                <p:cNvPr id="160" name="Google Shape;160;p20"/>
                <p:cNvSpPr/>
                <p:nvPr/>
              </p:nvSpPr>
              <p:spPr>
                <a:xfrm>
                  <a:off x="13025180" y="3401181"/>
                  <a:ext cx="305213" cy="41563"/>
                </a:xfrm>
                <a:prstGeom prst="rect">
                  <a:avLst/>
                </a:prstGeom>
                <a:solidFill>
                  <a:srgbClr val="D1D1D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61" name="Google Shape;161;p20"/>
                <p:cNvSpPr/>
                <p:nvPr/>
              </p:nvSpPr>
              <p:spPr>
                <a:xfrm>
                  <a:off x="13025181" y="3471575"/>
                  <a:ext cx="118778" cy="181691"/>
                </a:xfrm>
                <a:prstGeom prst="rect">
                  <a:avLst/>
                </a:prstGeom>
                <a:solidFill>
                  <a:srgbClr val="D1D1D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62" name="Google Shape;162;p20"/>
                <p:cNvSpPr/>
                <p:nvPr/>
              </p:nvSpPr>
              <p:spPr>
                <a:xfrm>
                  <a:off x="13180812" y="3481982"/>
                  <a:ext cx="135278" cy="21328"/>
                </a:xfrm>
                <a:prstGeom prst="rect">
                  <a:avLst/>
                </a:prstGeom>
                <a:solidFill>
                  <a:srgbClr val="B2B2B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63" name="Google Shape;163;p20"/>
                <p:cNvSpPr/>
                <p:nvPr/>
              </p:nvSpPr>
              <p:spPr>
                <a:xfrm>
                  <a:off x="13180812" y="3554800"/>
                  <a:ext cx="69418" cy="21328"/>
                </a:xfrm>
                <a:prstGeom prst="rect">
                  <a:avLst/>
                </a:prstGeom>
                <a:solidFill>
                  <a:srgbClr val="B2B2B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64" name="Google Shape;164;p20"/>
                <p:cNvSpPr/>
                <p:nvPr/>
              </p:nvSpPr>
              <p:spPr>
                <a:xfrm>
                  <a:off x="13180812" y="3627618"/>
                  <a:ext cx="69418" cy="21328"/>
                </a:xfrm>
                <a:prstGeom prst="rect">
                  <a:avLst/>
                </a:prstGeom>
                <a:solidFill>
                  <a:srgbClr val="B2B2B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grpSp>
            <p:nvGrpSpPr>
              <p:cNvPr id="165" name="Google Shape;165;p20"/>
              <p:cNvGrpSpPr/>
              <p:nvPr/>
            </p:nvGrpSpPr>
            <p:grpSpPr>
              <a:xfrm>
                <a:off x="-2463904" y="3680944"/>
                <a:ext cx="207219" cy="237490"/>
                <a:chOff x="12835752" y="3926551"/>
                <a:chExt cx="537889" cy="616458"/>
              </a:xfrm>
            </p:grpSpPr>
            <p:grpSp>
              <p:nvGrpSpPr>
                <p:cNvPr id="166" name="Google Shape;166;p20"/>
                <p:cNvGrpSpPr/>
                <p:nvPr/>
              </p:nvGrpSpPr>
              <p:grpSpPr>
                <a:xfrm>
                  <a:off x="13000382" y="4006891"/>
                  <a:ext cx="373259" cy="315747"/>
                  <a:chOff x="12968836" y="3354170"/>
                  <a:chExt cx="404806" cy="342433"/>
                </a:xfrm>
              </p:grpSpPr>
              <p:sp>
                <p:nvSpPr>
                  <p:cNvPr id="167" name="Google Shape;167;p20"/>
                  <p:cNvSpPr/>
                  <p:nvPr/>
                </p:nvSpPr>
                <p:spPr>
                  <a:xfrm>
                    <a:off x="12968836" y="3354170"/>
                    <a:ext cx="404806" cy="342433"/>
                  </a:xfrm>
                  <a:prstGeom prst="roundRect">
                    <a:avLst>
                      <a:gd name="adj" fmla="val 2911"/>
                    </a:avLst>
                  </a:prstGeom>
                  <a:solidFill>
                    <a:schemeClr val="lt1"/>
                  </a:solidFill>
                  <a:ln w="12700" cap="flat" cmpd="sng">
                    <a:solidFill>
                      <a:srgbClr val="818181"/>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sp>
                <p:nvSpPr>
                  <p:cNvPr id="168" name="Google Shape;168;p20"/>
                  <p:cNvSpPr/>
                  <p:nvPr/>
                </p:nvSpPr>
                <p:spPr>
                  <a:xfrm>
                    <a:off x="13025180" y="3401181"/>
                    <a:ext cx="305213" cy="41563"/>
                  </a:xfrm>
                  <a:prstGeom prst="rect">
                    <a:avLst/>
                  </a:prstGeom>
                  <a:solidFill>
                    <a:srgbClr val="D1D1D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69" name="Google Shape;169;p20"/>
                  <p:cNvSpPr/>
                  <p:nvPr/>
                </p:nvSpPr>
                <p:spPr>
                  <a:xfrm>
                    <a:off x="13025181" y="3471575"/>
                    <a:ext cx="118778" cy="181691"/>
                  </a:xfrm>
                  <a:prstGeom prst="rect">
                    <a:avLst/>
                  </a:prstGeom>
                  <a:solidFill>
                    <a:srgbClr val="D1D1D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70" name="Google Shape;170;p20"/>
                  <p:cNvSpPr/>
                  <p:nvPr/>
                </p:nvSpPr>
                <p:spPr>
                  <a:xfrm>
                    <a:off x="13180812" y="3481982"/>
                    <a:ext cx="135278" cy="21328"/>
                  </a:xfrm>
                  <a:prstGeom prst="rect">
                    <a:avLst/>
                  </a:prstGeom>
                  <a:solidFill>
                    <a:srgbClr val="B2B2B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71" name="Google Shape;171;p20"/>
                  <p:cNvSpPr/>
                  <p:nvPr/>
                </p:nvSpPr>
                <p:spPr>
                  <a:xfrm>
                    <a:off x="13180812" y="3554800"/>
                    <a:ext cx="69418" cy="21328"/>
                  </a:xfrm>
                  <a:prstGeom prst="rect">
                    <a:avLst/>
                  </a:prstGeom>
                  <a:solidFill>
                    <a:srgbClr val="B2B2B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72" name="Google Shape;172;p20"/>
                  <p:cNvSpPr/>
                  <p:nvPr/>
                </p:nvSpPr>
                <p:spPr>
                  <a:xfrm>
                    <a:off x="13180812" y="3627618"/>
                    <a:ext cx="69418" cy="21328"/>
                  </a:xfrm>
                  <a:prstGeom prst="rect">
                    <a:avLst/>
                  </a:prstGeom>
                  <a:solidFill>
                    <a:srgbClr val="B2B2B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sp>
              <p:nvSpPr>
                <p:cNvPr id="173" name="Google Shape;173;p20"/>
                <p:cNvSpPr/>
                <p:nvPr/>
              </p:nvSpPr>
              <p:spPr>
                <a:xfrm rot="-3962925">
                  <a:off x="12776155" y="4115270"/>
                  <a:ext cx="568367" cy="239021"/>
                </a:xfrm>
                <a:prstGeom prst="arc">
                  <a:avLst>
                    <a:gd name="adj1" fmla="val 15959368"/>
                    <a:gd name="adj2" fmla="val 1354623"/>
                  </a:avLst>
                </a:prstGeom>
                <a:noFill/>
                <a:ln w="19050" cap="flat" cmpd="sng">
                  <a:solidFill>
                    <a:srgbClr val="4D82B8"/>
                  </a:solidFill>
                  <a:prstDash val="solid"/>
                  <a:round/>
                  <a:headEnd type="stealth" w="med" len="med"/>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2400" b="0" i="0" u="none" strike="noStrike" cap="none">
                    <a:solidFill>
                      <a:schemeClr val="dk1"/>
                    </a:solidFill>
                    <a:latin typeface="Quattrocento Sans"/>
                    <a:ea typeface="Quattrocento Sans"/>
                    <a:cs typeface="Quattrocento Sans"/>
                    <a:sym typeface="Quattrocento Sans"/>
                  </a:endParaRPr>
                </a:p>
              </p:txBody>
            </p:sp>
          </p:grpSp>
          <p:sp>
            <p:nvSpPr>
              <p:cNvPr id="174" name="Google Shape;174;p20"/>
              <p:cNvSpPr txBox="1"/>
              <p:nvPr/>
            </p:nvSpPr>
            <p:spPr>
              <a:xfrm>
                <a:off x="-2245455" y="3460544"/>
                <a:ext cx="896116" cy="134709"/>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None/>
                </a:pPr>
                <a:r>
                  <a:rPr lang="nl" sz="933" b="0" i="0" u="none" strike="noStrike" cap="none">
                    <a:solidFill>
                      <a:schemeClr val="dk1"/>
                    </a:solidFill>
                    <a:latin typeface="Quattrocento Sans"/>
                    <a:ea typeface="Quattrocento Sans"/>
                    <a:cs typeface="Quattrocento Sans"/>
                    <a:sym typeface="Quattrocento Sans"/>
                  </a:rPr>
                  <a:t>Indeling</a:t>
                </a:r>
                <a:endParaRPr sz="1467"/>
              </a:p>
            </p:txBody>
          </p:sp>
          <p:sp>
            <p:nvSpPr>
              <p:cNvPr id="175" name="Google Shape;175;p20"/>
              <p:cNvSpPr txBox="1"/>
              <p:nvPr/>
            </p:nvSpPr>
            <p:spPr>
              <a:xfrm>
                <a:off x="-2258884" y="3712980"/>
                <a:ext cx="909545" cy="126416"/>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None/>
                </a:pPr>
                <a:r>
                  <a:rPr lang="nl" sz="933" b="0" i="0" u="none" strike="noStrike" cap="none">
                    <a:solidFill>
                      <a:schemeClr val="dk1"/>
                    </a:solidFill>
                    <a:latin typeface="Quattrocento Sans"/>
                    <a:ea typeface="Quattrocento Sans"/>
                    <a:cs typeface="Quattrocento Sans"/>
                    <a:sym typeface="Quattrocento Sans"/>
                  </a:rPr>
                  <a:t>Dia Herstellen</a:t>
                </a:r>
                <a:endParaRPr sz="1467"/>
              </a:p>
            </p:txBody>
          </p:sp>
          <p:sp>
            <p:nvSpPr>
              <p:cNvPr id="176" name="Google Shape;176;p20"/>
              <p:cNvSpPr/>
              <p:nvPr/>
            </p:nvSpPr>
            <p:spPr>
              <a:xfrm>
                <a:off x="-1360391" y="3783140"/>
                <a:ext cx="97562" cy="180000"/>
              </a:xfrm>
              <a:custGeom>
                <a:avLst/>
                <a:gdLst/>
                <a:ahLst/>
                <a:cxnLst/>
                <a:rect l="l" t="t" r="r" b="b"/>
                <a:pathLst>
                  <a:path w="880280" h="1624084" extrusionOk="0">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lt1"/>
              </a:solidFill>
              <a:ln w="12700" cap="flat" cmpd="sng">
                <a:solidFill>
                  <a:srgbClr val="000000"/>
                </a:solidFill>
                <a:prstDash val="solid"/>
                <a:miter lim="800000"/>
                <a:headEnd type="none" w="sm" len="sm"/>
                <a:tailEnd type="none" w="sm" len="sm"/>
              </a:ln>
            </p:spPr>
            <p:txBody>
              <a:bodyPr spcFirstLastPara="1" wrap="square" lIns="135000" tIns="135000" rIns="135000" bIns="135000" anchor="ctr" anchorCtr="0">
                <a:noAutofit/>
              </a:bodyPr>
              <a:lstStyle/>
              <a:p>
                <a:pPr marL="0" marR="0" lvl="0" indent="0" algn="ctr" rtl="0">
                  <a:lnSpc>
                    <a:spcPct val="90000"/>
                  </a:lnSpc>
                  <a:spcBef>
                    <a:spcPts val="0"/>
                  </a:spcBef>
                  <a:spcAft>
                    <a:spcPts val="0"/>
                  </a:spcAft>
                  <a:buNone/>
                </a:pPr>
                <a:endParaRPr sz="1600" b="0" i="0" u="none" strike="noStrike" cap="none">
                  <a:solidFill>
                    <a:schemeClr val="dk1"/>
                  </a:solidFill>
                  <a:latin typeface="Quattrocento Sans"/>
                  <a:ea typeface="Quattrocento Sans"/>
                  <a:cs typeface="Quattrocento Sans"/>
                  <a:sym typeface="Quattrocento Sans"/>
                </a:endParaRPr>
              </a:p>
            </p:txBody>
          </p:sp>
        </p:grpSp>
      </p:grpSp>
      <p:sp>
        <p:nvSpPr>
          <p:cNvPr id="177" name="Google Shape;177;p20"/>
          <p:cNvSpPr txBox="1">
            <a:spLocks noGrp="1"/>
          </p:cNvSpPr>
          <p:nvPr>
            <p:ph type="body" idx="1"/>
          </p:nvPr>
        </p:nvSpPr>
        <p:spPr>
          <a:xfrm>
            <a:off x="2590799" y="1872542"/>
            <a:ext cx="3458032" cy="307127"/>
          </a:xfrm>
          <a:prstGeom prst="rect">
            <a:avLst/>
          </a:prstGeom>
          <a:noFill/>
          <a:ln>
            <a:noFill/>
          </a:ln>
        </p:spPr>
        <p:txBody>
          <a:bodyPr spcFirstLastPara="1" wrap="square" lIns="0" tIns="34275" rIns="0" bIns="34275" anchor="t" anchorCtr="0">
            <a:noAutofit/>
          </a:bodyPr>
          <a:lstStyle>
            <a:lvl1pPr marL="609585" lvl="0" indent="-304792" algn="l">
              <a:lnSpc>
                <a:spcPct val="100000"/>
              </a:lnSpc>
              <a:spcBef>
                <a:spcPts val="1067"/>
              </a:spcBef>
              <a:spcAft>
                <a:spcPts val="0"/>
              </a:spcAft>
              <a:buClr>
                <a:schemeClr val="dk2"/>
              </a:buClr>
              <a:buSzPts val="1200"/>
              <a:buNone/>
              <a:defRPr sz="1600" b="1" i="1">
                <a:solidFill>
                  <a:schemeClr val="dk2"/>
                </a:solidFill>
                <a:latin typeface="Times New Roman"/>
                <a:ea typeface="Times New Roman"/>
                <a:cs typeface="Times New Roman"/>
                <a:sym typeface="Times New Roman"/>
              </a:defRPr>
            </a:lvl1pPr>
            <a:lvl2pPr marL="1219170" lvl="1" indent="-304792" algn="l">
              <a:lnSpc>
                <a:spcPct val="100000"/>
              </a:lnSpc>
              <a:spcBef>
                <a:spcPts val="533"/>
              </a:spcBef>
              <a:spcAft>
                <a:spcPts val="0"/>
              </a:spcAft>
              <a:buClr>
                <a:schemeClr val="dk1"/>
              </a:buClr>
              <a:buSzPts val="1400"/>
              <a:buNone/>
              <a:defRPr/>
            </a:lvl2pPr>
            <a:lvl3pPr marL="1828754" lvl="2" indent="-423323" algn="l">
              <a:lnSpc>
                <a:spcPct val="100000"/>
              </a:lnSpc>
              <a:spcBef>
                <a:spcPts val="533"/>
              </a:spcBef>
              <a:spcAft>
                <a:spcPts val="0"/>
              </a:spcAft>
              <a:buSzPts val="1400"/>
              <a:buChar char="•"/>
              <a:defRPr/>
            </a:lvl3pPr>
            <a:lvl4pPr marL="2438339" lvl="3" indent="-423323" algn="l">
              <a:lnSpc>
                <a:spcPct val="100000"/>
              </a:lnSpc>
              <a:spcBef>
                <a:spcPts val="533"/>
              </a:spcBef>
              <a:spcAft>
                <a:spcPts val="0"/>
              </a:spcAft>
              <a:buSzPts val="1400"/>
              <a:buChar char="－"/>
              <a:defRPr/>
            </a:lvl4pPr>
            <a:lvl5pPr marL="3047924" lvl="4" indent="-304792" algn="l">
              <a:lnSpc>
                <a:spcPct val="100000"/>
              </a:lnSpc>
              <a:spcBef>
                <a:spcPts val="533"/>
              </a:spcBef>
              <a:spcAft>
                <a:spcPts val="0"/>
              </a:spcAft>
              <a:buClr>
                <a:schemeClr val="dk1"/>
              </a:buClr>
              <a:buSzPts val="1400"/>
              <a:buNone/>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grpSp>
        <p:nvGrpSpPr>
          <p:cNvPr id="178" name="Google Shape;178;p20"/>
          <p:cNvGrpSpPr/>
          <p:nvPr/>
        </p:nvGrpSpPr>
        <p:grpSpPr>
          <a:xfrm>
            <a:off x="8369358" y="1642969"/>
            <a:ext cx="2200031" cy="787216"/>
            <a:chOff x="-1597345" y="233060"/>
            <a:chExt cx="9980362" cy="3571176"/>
          </a:xfrm>
        </p:grpSpPr>
        <p:sp>
          <p:nvSpPr>
            <p:cNvPr id="179" name="Google Shape;179;p20"/>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0" name="Google Shape;180;p20"/>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1" name="Google Shape;181;p20"/>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182" name="Google Shape;182;p20"/>
            <p:cNvGrpSpPr/>
            <p:nvPr/>
          </p:nvGrpSpPr>
          <p:grpSpPr>
            <a:xfrm>
              <a:off x="184698" y="233060"/>
              <a:ext cx="8198319" cy="3571176"/>
              <a:chOff x="184698" y="233060"/>
              <a:chExt cx="8198319" cy="3571176"/>
            </a:xfrm>
          </p:grpSpPr>
          <p:sp>
            <p:nvSpPr>
              <p:cNvPr id="183" name="Google Shape;183;p20"/>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4" name="Google Shape;184;p20"/>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5" name="Google Shape;185;p20"/>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6" name="Google Shape;186;p20"/>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7" name="Google Shape;187;p20"/>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8" name="Google Shape;188;p20"/>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9" name="Google Shape;189;p20"/>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0" name="Google Shape;190;p20"/>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1" name="Google Shape;191;p20"/>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2" name="Google Shape;192;p20"/>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3" name="Google Shape;193;p20"/>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4" name="Google Shape;194;p20"/>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5" name="Google Shape;195;p20"/>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
        <p:nvSpPr>
          <p:cNvPr id="196" name="Google Shape;196;p20"/>
          <p:cNvSpPr>
            <a:spLocks noGrp="1"/>
          </p:cNvSpPr>
          <p:nvPr>
            <p:ph type="pic" idx="2"/>
          </p:nvPr>
        </p:nvSpPr>
        <p:spPr>
          <a:xfrm>
            <a:off x="2590799" y="2663106"/>
            <a:ext cx="9601201" cy="4194895"/>
          </a:xfrm>
          <a:prstGeom prst="rect">
            <a:avLst/>
          </a:prstGeom>
          <a:solidFill>
            <a:schemeClr val="lt2"/>
          </a:solidFill>
          <a:ln>
            <a:noFill/>
          </a:ln>
        </p:spPr>
      </p:sp>
    </p:spTree>
    <p:extLst>
      <p:ext uri="{BB962C8B-B14F-4D97-AF65-F5344CB8AC3E}">
        <p14:creationId xmlns:p14="http://schemas.microsoft.com/office/powerpoint/2010/main" val="1161988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00% Tekst">
  <p:cSld name="100% Tekst">
    <p:spTree>
      <p:nvGrpSpPr>
        <p:cNvPr id="1" name="Shape 2516"/>
        <p:cNvGrpSpPr/>
        <p:nvPr/>
      </p:nvGrpSpPr>
      <p:grpSpPr>
        <a:xfrm>
          <a:off x="0" y="0"/>
          <a:ext cx="0" cy="0"/>
          <a:chOff x="0" y="0"/>
          <a:chExt cx="0" cy="0"/>
        </a:xfrm>
      </p:grpSpPr>
      <p:pic>
        <p:nvPicPr>
          <p:cNvPr id="2517" name="Google Shape;2517;p48"/>
          <p:cNvPicPr preferRelativeResize="0"/>
          <p:nvPr/>
        </p:nvPicPr>
        <p:blipFill rotWithShape="1">
          <a:blip r:embed="rId2">
            <a:alphaModFix/>
          </a:blip>
          <a:srcRect l="267" r="77922" b="61482"/>
          <a:stretch/>
        </p:blipFill>
        <p:spPr>
          <a:xfrm>
            <a:off x="791181" y="2"/>
            <a:ext cx="1994387" cy="1981199"/>
          </a:xfrm>
          <a:custGeom>
            <a:avLst/>
            <a:gdLst/>
            <a:ahLst/>
            <a:cxnLst/>
            <a:rect l="l" t="t" r="r" b="b"/>
            <a:pathLst>
              <a:path w="1994387" h="1981199" extrusionOk="0">
                <a:moveTo>
                  <a:pt x="0" y="0"/>
                </a:moveTo>
                <a:lnTo>
                  <a:pt x="1994387" y="0"/>
                </a:lnTo>
                <a:lnTo>
                  <a:pt x="1994387" y="1981199"/>
                </a:lnTo>
                <a:lnTo>
                  <a:pt x="0" y="1981199"/>
                </a:lnTo>
                <a:close/>
              </a:path>
            </a:pathLst>
          </a:custGeom>
          <a:noFill/>
          <a:ln>
            <a:noFill/>
          </a:ln>
        </p:spPr>
      </p:pic>
      <p:sp>
        <p:nvSpPr>
          <p:cNvPr id="2518" name="Google Shape;2518;p48"/>
          <p:cNvSpPr txBox="1">
            <a:spLocks noGrp="1"/>
          </p:cNvSpPr>
          <p:nvPr>
            <p:ph type="title"/>
          </p:nvPr>
        </p:nvSpPr>
        <p:spPr>
          <a:xfrm>
            <a:off x="2184789" y="844599"/>
            <a:ext cx="9169012" cy="481631"/>
          </a:xfrm>
          <a:prstGeom prst="rect">
            <a:avLst/>
          </a:prstGeom>
          <a:noFill/>
          <a:ln>
            <a:noFill/>
          </a:ln>
        </p:spPr>
        <p:txBody>
          <a:bodyPr spcFirstLastPara="1" wrap="square" lIns="0" tIns="34275" rIns="0" bIns="34275" anchor="b" anchorCtr="0">
            <a:noAutofit/>
          </a:bodyPr>
          <a:lstStyle>
            <a:lvl1pPr lvl="0" algn="l">
              <a:lnSpc>
                <a:spcPct val="90000"/>
              </a:lnSpc>
              <a:spcBef>
                <a:spcPts val="0"/>
              </a:spcBef>
              <a:spcAft>
                <a:spcPts val="0"/>
              </a:spcAft>
              <a:buClr>
                <a:schemeClr val="dk1"/>
              </a:buClr>
              <a:buSzPts val="1800"/>
              <a:buFont typeface="Quattrocento Sans"/>
              <a:buNone/>
              <a:defRPr sz="2400">
                <a:solidFill>
                  <a:schemeClr val="dk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19" name="Google Shape;2519;p48"/>
          <p:cNvSpPr/>
          <p:nvPr/>
        </p:nvSpPr>
        <p:spPr>
          <a:xfrm>
            <a:off x="1584495" y="1161095"/>
            <a:ext cx="324000" cy="46800"/>
          </a:xfrm>
          <a:prstGeom prst="rect">
            <a:avLst/>
          </a:prstGeom>
          <a:solidFill>
            <a:schemeClr val="dk1"/>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a:solidFill>
                <a:schemeClr val="lt1"/>
              </a:solidFill>
              <a:latin typeface="Quattrocento Sans"/>
              <a:ea typeface="Quattrocento Sans"/>
              <a:cs typeface="Quattrocento Sans"/>
              <a:sym typeface="Quattrocento Sans"/>
            </a:endParaRPr>
          </a:p>
        </p:txBody>
      </p:sp>
      <p:sp>
        <p:nvSpPr>
          <p:cNvPr id="2520" name="Google Shape;2520;p48"/>
          <p:cNvSpPr txBox="1">
            <a:spLocks noGrp="1"/>
          </p:cNvSpPr>
          <p:nvPr>
            <p:ph type="body" idx="1"/>
          </p:nvPr>
        </p:nvSpPr>
        <p:spPr>
          <a:xfrm>
            <a:off x="2184789" y="1326230"/>
            <a:ext cx="9169012" cy="307127"/>
          </a:xfrm>
          <a:prstGeom prst="rect">
            <a:avLst/>
          </a:prstGeom>
          <a:noFill/>
          <a:ln>
            <a:noFill/>
          </a:ln>
        </p:spPr>
        <p:txBody>
          <a:bodyPr spcFirstLastPara="1" wrap="square" lIns="0" tIns="34275" rIns="0" bIns="34275" anchor="t" anchorCtr="0">
            <a:normAutofit/>
          </a:bodyPr>
          <a:lstStyle>
            <a:lvl1pPr marL="609585" lvl="0" indent="-304792" algn="l">
              <a:lnSpc>
                <a:spcPct val="100000"/>
              </a:lnSpc>
              <a:spcBef>
                <a:spcPts val="1067"/>
              </a:spcBef>
              <a:spcAft>
                <a:spcPts val="0"/>
              </a:spcAft>
              <a:buClr>
                <a:schemeClr val="dk2"/>
              </a:buClr>
              <a:buSzPts val="1200"/>
              <a:buNone/>
              <a:defRPr sz="1600" b="1" i="1">
                <a:solidFill>
                  <a:schemeClr val="dk2"/>
                </a:solidFill>
                <a:latin typeface="Times New Roman"/>
                <a:ea typeface="Times New Roman"/>
                <a:cs typeface="Times New Roman"/>
                <a:sym typeface="Times New Roman"/>
              </a:defRPr>
            </a:lvl1pPr>
            <a:lvl2pPr marL="1219170" lvl="1" indent="-304792" algn="l">
              <a:lnSpc>
                <a:spcPct val="100000"/>
              </a:lnSpc>
              <a:spcBef>
                <a:spcPts val="533"/>
              </a:spcBef>
              <a:spcAft>
                <a:spcPts val="0"/>
              </a:spcAft>
              <a:buClr>
                <a:schemeClr val="dk1"/>
              </a:buClr>
              <a:buSzPts val="1400"/>
              <a:buNone/>
              <a:defRPr/>
            </a:lvl2pPr>
            <a:lvl3pPr marL="1828754" lvl="2" indent="-423323" algn="l">
              <a:lnSpc>
                <a:spcPct val="100000"/>
              </a:lnSpc>
              <a:spcBef>
                <a:spcPts val="533"/>
              </a:spcBef>
              <a:spcAft>
                <a:spcPts val="0"/>
              </a:spcAft>
              <a:buSzPts val="1400"/>
              <a:buChar char="•"/>
              <a:defRPr/>
            </a:lvl3pPr>
            <a:lvl4pPr marL="2438339" lvl="3" indent="-423323" algn="l">
              <a:lnSpc>
                <a:spcPct val="100000"/>
              </a:lnSpc>
              <a:spcBef>
                <a:spcPts val="533"/>
              </a:spcBef>
              <a:spcAft>
                <a:spcPts val="0"/>
              </a:spcAft>
              <a:buSzPts val="1400"/>
              <a:buChar char="－"/>
              <a:defRPr/>
            </a:lvl4pPr>
            <a:lvl5pPr marL="3047924" lvl="4" indent="-304792" algn="l">
              <a:lnSpc>
                <a:spcPct val="100000"/>
              </a:lnSpc>
              <a:spcBef>
                <a:spcPts val="533"/>
              </a:spcBef>
              <a:spcAft>
                <a:spcPts val="0"/>
              </a:spcAft>
              <a:buClr>
                <a:schemeClr val="dk1"/>
              </a:buClr>
              <a:buSzPts val="1400"/>
              <a:buNone/>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521" name="Google Shape;2521;p48"/>
          <p:cNvSpPr txBox="1">
            <a:spLocks noGrp="1"/>
          </p:cNvSpPr>
          <p:nvPr>
            <p:ph type="body" idx="2"/>
          </p:nvPr>
        </p:nvSpPr>
        <p:spPr>
          <a:xfrm>
            <a:off x="1584495" y="2368988"/>
            <a:ext cx="9769307" cy="3694195"/>
          </a:xfrm>
          <a:prstGeom prst="rect">
            <a:avLst/>
          </a:prstGeom>
          <a:noFill/>
          <a:ln>
            <a:noFill/>
          </a:ln>
        </p:spPr>
        <p:txBody>
          <a:bodyPr spcFirstLastPara="1" wrap="square" lIns="0" tIns="0" rIns="0" bIns="0" anchor="t" anchorCtr="0">
            <a:normAutofit/>
          </a:bodyPr>
          <a:lstStyle>
            <a:lvl1pPr marL="609585" lvl="0" indent="-304792" algn="l">
              <a:lnSpc>
                <a:spcPct val="100000"/>
              </a:lnSpc>
              <a:spcBef>
                <a:spcPts val="1067"/>
              </a:spcBef>
              <a:spcAft>
                <a:spcPts val="0"/>
              </a:spcAft>
              <a:buClr>
                <a:schemeClr val="dk1"/>
              </a:buClr>
              <a:buSzPts val="1400"/>
              <a:buNone/>
              <a:defRPr/>
            </a:lvl1pPr>
            <a:lvl2pPr marL="1219170" lvl="1" indent="-304792" algn="l">
              <a:lnSpc>
                <a:spcPct val="100000"/>
              </a:lnSpc>
              <a:spcBef>
                <a:spcPts val="533"/>
              </a:spcBef>
              <a:spcAft>
                <a:spcPts val="0"/>
              </a:spcAft>
              <a:buClr>
                <a:schemeClr val="dk1"/>
              </a:buClr>
              <a:buSzPts val="1400"/>
              <a:buNone/>
              <a:defRPr/>
            </a:lvl2pPr>
            <a:lvl3pPr marL="1828754" lvl="2" indent="-423323" algn="l">
              <a:lnSpc>
                <a:spcPct val="100000"/>
              </a:lnSpc>
              <a:spcBef>
                <a:spcPts val="533"/>
              </a:spcBef>
              <a:spcAft>
                <a:spcPts val="0"/>
              </a:spcAft>
              <a:buSzPts val="1400"/>
              <a:buChar char="•"/>
              <a:defRPr/>
            </a:lvl3pPr>
            <a:lvl4pPr marL="2438339" lvl="3" indent="-423323" algn="l">
              <a:lnSpc>
                <a:spcPct val="100000"/>
              </a:lnSpc>
              <a:spcBef>
                <a:spcPts val="533"/>
              </a:spcBef>
              <a:spcAft>
                <a:spcPts val="0"/>
              </a:spcAft>
              <a:buSzPts val="1400"/>
              <a:buChar char="－"/>
              <a:defRPr/>
            </a:lvl4pPr>
            <a:lvl5pPr marL="3047924" lvl="4" indent="-304792" algn="l">
              <a:lnSpc>
                <a:spcPct val="100000"/>
              </a:lnSpc>
              <a:spcBef>
                <a:spcPts val="533"/>
              </a:spcBef>
              <a:spcAft>
                <a:spcPts val="0"/>
              </a:spcAft>
              <a:buClr>
                <a:schemeClr val="dk1"/>
              </a:buClr>
              <a:buSzPts val="1400"/>
              <a:buNone/>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522" name="Google Shape;2522;p48"/>
          <p:cNvSpPr txBox="1">
            <a:spLocks noGrp="1"/>
          </p:cNvSpPr>
          <p:nvPr>
            <p:ph type="body" idx="3"/>
          </p:nvPr>
        </p:nvSpPr>
        <p:spPr>
          <a:xfrm rot="-5400000">
            <a:off x="-293823" y="5234948"/>
            <a:ext cx="1180997" cy="475475"/>
          </a:xfrm>
          <a:prstGeom prst="rect">
            <a:avLst/>
          </a:prstGeom>
          <a:noFill/>
          <a:ln>
            <a:noFill/>
          </a:ln>
        </p:spPr>
        <p:txBody>
          <a:bodyPr spcFirstLastPara="1" wrap="square" lIns="54000" tIns="54000" rIns="0" bIns="135000" anchor="t" anchorCtr="0">
            <a:spAutoFit/>
          </a:bodyPr>
          <a:lstStyle>
            <a:lvl1pPr marL="609585" lvl="0" indent="-304792" algn="l">
              <a:lnSpc>
                <a:spcPct val="100000"/>
              </a:lnSpc>
              <a:spcBef>
                <a:spcPts val="1067"/>
              </a:spcBef>
              <a:spcAft>
                <a:spcPts val="0"/>
              </a:spcAft>
              <a:buClr>
                <a:schemeClr val="dk1"/>
              </a:buClr>
              <a:buSzPts val="700"/>
              <a:buNone/>
              <a:defRPr sz="933"/>
            </a:lvl1pPr>
            <a:lvl2pPr marL="1219170" lvl="1" indent="-304792" algn="l">
              <a:lnSpc>
                <a:spcPct val="100000"/>
              </a:lnSpc>
              <a:spcBef>
                <a:spcPts val="533"/>
              </a:spcBef>
              <a:spcAft>
                <a:spcPts val="0"/>
              </a:spcAft>
              <a:buClr>
                <a:schemeClr val="dk1"/>
              </a:buClr>
              <a:buSzPts val="1400"/>
              <a:buNone/>
              <a:defRPr/>
            </a:lvl2pPr>
            <a:lvl3pPr marL="1828754" lvl="2" indent="-423323" algn="l">
              <a:lnSpc>
                <a:spcPct val="100000"/>
              </a:lnSpc>
              <a:spcBef>
                <a:spcPts val="533"/>
              </a:spcBef>
              <a:spcAft>
                <a:spcPts val="0"/>
              </a:spcAft>
              <a:buSzPts val="1400"/>
              <a:buChar char="•"/>
              <a:defRPr/>
            </a:lvl3pPr>
            <a:lvl4pPr marL="2438339" lvl="3" indent="-423323" algn="l">
              <a:lnSpc>
                <a:spcPct val="100000"/>
              </a:lnSpc>
              <a:spcBef>
                <a:spcPts val="533"/>
              </a:spcBef>
              <a:spcAft>
                <a:spcPts val="0"/>
              </a:spcAft>
              <a:buSzPts val="1400"/>
              <a:buChar char="－"/>
              <a:defRPr/>
            </a:lvl4pPr>
            <a:lvl5pPr marL="3047924" lvl="4" indent="-304792" algn="l">
              <a:lnSpc>
                <a:spcPct val="100000"/>
              </a:lnSpc>
              <a:spcBef>
                <a:spcPts val="533"/>
              </a:spcBef>
              <a:spcAft>
                <a:spcPts val="0"/>
              </a:spcAft>
              <a:buClr>
                <a:schemeClr val="dk1"/>
              </a:buClr>
              <a:buSzPts val="1400"/>
              <a:buNone/>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pic>
        <p:nvPicPr>
          <p:cNvPr id="2523" name="Google Shape;2523;p48"/>
          <p:cNvPicPr preferRelativeResize="0"/>
          <p:nvPr/>
        </p:nvPicPr>
        <p:blipFill rotWithShape="1">
          <a:blip r:embed="rId3">
            <a:alphaModFix/>
          </a:blip>
          <a:srcRect l="267" r="97048" b="61482"/>
          <a:stretch/>
        </p:blipFill>
        <p:spPr>
          <a:xfrm>
            <a:off x="11946580" y="4081983"/>
            <a:ext cx="245419" cy="1981199"/>
          </a:xfrm>
          <a:custGeom>
            <a:avLst/>
            <a:gdLst/>
            <a:ahLst/>
            <a:cxnLst/>
            <a:rect l="l" t="t" r="r" b="b"/>
            <a:pathLst>
              <a:path w="245419" h="1981199" extrusionOk="0">
                <a:moveTo>
                  <a:pt x="0" y="0"/>
                </a:moveTo>
                <a:lnTo>
                  <a:pt x="245419" y="0"/>
                </a:lnTo>
                <a:lnTo>
                  <a:pt x="245419" y="1981199"/>
                </a:lnTo>
                <a:lnTo>
                  <a:pt x="0" y="1981199"/>
                </a:lnTo>
                <a:close/>
              </a:path>
            </a:pathLst>
          </a:custGeom>
          <a:noFill/>
          <a:ln>
            <a:noFill/>
          </a:ln>
        </p:spPr>
      </p:pic>
      <p:sp>
        <p:nvSpPr>
          <p:cNvPr id="2524" name="Google Shape;2524;p48"/>
          <p:cNvSpPr txBox="1"/>
          <p:nvPr/>
        </p:nvSpPr>
        <p:spPr>
          <a:xfrm>
            <a:off x="0" y="6064591"/>
            <a:ext cx="396000" cy="396000"/>
          </a:xfrm>
          <a:prstGeom prst="rect">
            <a:avLst/>
          </a:prstGeom>
          <a:solidFill>
            <a:schemeClr val="dk2"/>
          </a:solidFill>
          <a:ln>
            <a:noFill/>
          </a:ln>
        </p:spPr>
        <p:txBody>
          <a:bodyPr spcFirstLastPara="1" wrap="square" lIns="36000" tIns="0" rIns="36000" bIns="0" anchor="ctr" anchorCtr="0">
            <a:normAutofit/>
          </a:bodyPr>
          <a:lstStyle/>
          <a:p>
            <a:pPr marL="0" marR="0" lvl="0" indent="0" algn="ctr" rtl="0">
              <a:spcBef>
                <a:spcPts val="0"/>
              </a:spcBef>
              <a:spcAft>
                <a:spcPts val="0"/>
              </a:spcAft>
              <a:buNone/>
            </a:pPr>
            <a:fld id="{00000000-1234-1234-1234-123412341234}" type="slidenum">
              <a:rPr lang="nl" sz="1067">
                <a:solidFill>
                  <a:schemeClr val="lt1"/>
                </a:solidFill>
                <a:latin typeface="Quattrocento Sans"/>
                <a:ea typeface="Quattrocento Sans"/>
                <a:cs typeface="Quattrocento Sans"/>
                <a:sym typeface="Quattrocento Sans"/>
              </a:rPr>
              <a:pPr marL="0" marR="0" lvl="0" indent="0" algn="ctr" rtl="0">
                <a:spcBef>
                  <a:spcPts val="0"/>
                </a:spcBef>
                <a:spcAft>
                  <a:spcPts val="0"/>
                </a:spcAft>
                <a:buNone/>
              </a:pPr>
              <a:t>‹#›</a:t>
            </a:fld>
            <a:endParaRPr sz="1067">
              <a:solidFill>
                <a:schemeClr val="lt1"/>
              </a:solidFill>
              <a:latin typeface="Quattrocento Sans"/>
              <a:ea typeface="Quattrocento Sans"/>
              <a:cs typeface="Quattrocento Sans"/>
              <a:sym typeface="Quattrocento Sans"/>
            </a:endParaRPr>
          </a:p>
        </p:txBody>
      </p:sp>
      <p:grpSp>
        <p:nvGrpSpPr>
          <p:cNvPr id="2525" name="Google Shape;2525;p48"/>
          <p:cNvGrpSpPr/>
          <p:nvPr/>
        </p:nvGrpSpPr>
        <p:grpSpPr>
          <a:xfrm>
            <a:off x="-3593091" y="2754611"/>
            <a:ext cx="3593091" cy="4430752"/>
            <a:chOff x="-3593091" y="2754611"/>
            <a:chExt cx="3593091" cy="4430752"/>
          </a:xfrm>
        </p:grpSpPr>
        <p:pic>
          <p:nvPicPr>
            <p:cNvPr id="2526" name="Google Shape;2526;p48"/>
            <p:cNvPicPr preferRelativeResize="0"/>
            <p:nvPr/>
          </p:nvPicPr>
          <p:blipFill rotWithShape="1">
            <a:blip r:embed="rId4">
              <a:alphaModFix/>
            </a:blip>
            <a:srcRect/>
            <a:stretch/>
          </p:blipFill>
          <p:spPr>
            <a:xfrm>
              <a:off x="-3022328" y="4545142"/>
              <a:ext cx="2628900" cy="2006600"/>
            </a:xfrm>
            <a:prstGeom prst="rect">
              <a:avLst/>
            </a:prstGeom>
            <a:noFill/>
            <a:ln>
              <a:noFill/>
            </a:ln>
          </p:spPr>
        </p:pic>
        <p:grpSp>
          <p:nvGrpSpPr>
            <p:cNvPr id="2527" name="Google Shape;2527;p48"/>
            <p:cNvGrpSpPr/>
            <p:nvPr/>
          </p:nvGrpSpPr>
          <p:grpSpPr>
            <a:xfrm>
              <a:off x="-3593091" y="2754611"/>
              <a:ext cx="3593091" cy="4430752"/>
              <a:chOff x="-3593091" y="2754611"/>
              <a:chExt cx="3593091" cy="4430752"/>
            </a:xfrm>
          </p:grpSpPr>
          <p:sp>
            <p:nvSpPr>
              <p:cNvPr id="2528" name="Google Shape;2528;p48"/>
              <p:cNvSpPr/>
              <p:nvPr/>
            </p:nvSpPr>
            <p:spPr>
              <a:xfrm>
                <a:off x="-3593091" y="2754611"/>
                <a:ext cx="3593091" cy="4430752"/>
              </a:xfrm>
              <a:prstGeom prst="rect">
                <a:avLst/>
              </a:prstGeom>
              <a:noFill/>
              <a:ln>
                <a:noFill/>
              </a:ln>
            </p:spPr>
            <p:txBody>
              <a:bodyPr spcFirstLastPara="1" wrap="square" lIns="135000" tIns="108000" rIns="135000" bIns="108000" anchor="t" anchorCtr="0">
                <a:noAutofit/>
              </a:bodyPr>
              <a:lstStyle/>
              <a:p>
                <a:pPr marL="0" marR="0" lvl="0" indent="0" algn="l" rtl="0">
                  <a:lnSpc>
                    <a:spcPct val="90000"/>
                  </a:lnSpc>
                  <a:spcBef>
                    <a:spcPts val="0"/>
                  </a:spcBef>
                  <a:spcAft>
                    <a:spcPts val="0"/>
                  </a:spcAft>
                  <a:buNone/>
                </a:pPr>
                <a:r>
                  <a:rPr lang="nl" sz="1333" b="1" i="0" cap="none">
                    <a:solidFill>
                      <a:schemeClr val="dk1"/>
                    </a:solidFill>
                    <a:latin typeface="Quattrocento Sans"/>
                    <a:ea typeface="Quattrocento Sans"/>
                    <a:cs typeface="Quattrocento Sans"/>
                    <a:sym typeface="Quattrocento Sans"/>
                  </a:rPr>
                  <a:t>TEKSTNIVEAUS KIEZEN</a:t>
                </a:r>
                <a:endParaRPr sz="1467"/>
              </a:p>
            </p:txBody>
          </p:sp>
          <p:sp>
            <p:nvSpPr>
              <p:cNvPr id="2529" name="Google Shape;2529;p48"/>
              <p:cNvSpPr/>
              <p:nvPr/>
            </p:nvSpPr>
            <p:spPr>
              <a:xfrm>
                <a:off x="-3411109" y="4048410"/>
                <a:ext cx="3398037" cy="49673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900"/>
                  <a:buFont typeface="Quattrocento Sans"/>
                  <a:buNone/>
                </a:pPr>
                <a:r>
                  <a:rPr lang="nl" sz="1200" b="0" i="0" u="none" strike="noStrike" cap="none">
                    <a:solidFill>
                      <a:schemeClr val="dk1"/>
                    </a:solidFill>
                    <a:latin typeface="Quattrocento Sans"/>
                    <a:ea typeface="Quattrocento Sans"/>
                    <a:cs typeface="Quattrocento Sans"/>
                    <a:sym typeface="Quattrocento Sans"/>
                  </a:rPr>
                  <a:t>Gebruik onder de tab </a:t>
                </a:r>
                <a:r>
                  <a:rPr lang="nl" sz="1200" b="1" i="0" u="none" strike="noStrike" cap="none">
                    <a:solidFill>
                      <a:schemeClr val="dk1"/>
                    </a:solidFill>
                    <a:latin typeface="Quattrocento Sans"/>
                    <a:ea typeface="Quattrocento Sans"/>
                    <a:cs typeface="Quattrocento Sans"/>
                    <a:sym typeface="Quattrocento Sans"/>
                  </a:rPr>
                  <a:t>‘Start’</a:t>
                </a:r>
                <a:r>
                  <a:rPr lang="nl" sz="1200" b="0" i="0" u="none" strike="noStrike" cap="none">
                    <a:solidFill>
                      <a:schemeClr val="dk1"/>
                    </a:solidFill>
                    <a:latin typeface="Quattrocento Sans"/>
                    <a:ea typeface="Quattrocento Sans"/>
                    <a:cs typeface="Quattrocento Sans"/>
                    <a:sym typeface="Quattrocento Sans"/>
                  </a:rPr>
                  <a:t> de </a:t>
                </a:r>
                <a:r>
                  <a:rPr lang="nl" sz="1200" b="1" i="0" u="none" strike="noStrike" cap="none">
                    <a:solidFill>
                      <a:schemeClr val="dk1"/>
                    </a:solidFill>
                    <a:latin typeface="Quattrocento Sans"/>
                    <a:ea typeface="Quattrocento Sans"/>
                    <a:cs typeface="Quattrocento Sans"/>
                    <a:sym typeface="Quattrocento Sans"/>
                  </a:rPr>
                  <a:t>lijstniveau-knoppen</a:t>
                </a:r>
                <a:r>
                  <a:rPr lang="nl" sz="1200" b="0" i="0" u="none" strike="noStrike" cap="none">
                    <a:solidFill>
                      <a:schemeClr val="dk1"/>
                    </a:solidFill>
                    <a:latin typeface="Quattrocento Sans"/>
                    <a:ea typeface="Quattrocento Sans"/>
                    <a:cs typeface="Quattrocento Sans"/>
                    <a:sym typeface="Quattrocento Sans"/>
                  </a:rPr>
                  <a:t> om een tekst niveau te kiezen. Kies uit:</a:t>
                </a:r>
                <a:endParaRPr sz="1467"/>
              </a:p>
            </p:txBody>
          </p:sp>
          <p:grpSp>
            <p:nvGrpSpPr>
              <p:cNvPr id="2530" name="Google Shape;2530;p48"/>
              <p:cNvGrpSpPr/>
              <p:nvPr/>
            </p:nvGrpSpPr>
            <p:grpSpPr>
              <a:xfrm>
                <a:off x="-3412097" y="3250745"/>
                <a:ext cx="3234311" cy="604518"/>
                <a:chOff x="-3605171" y="458674"/>
                <a:chExt cx="3234311" cy="558875"/>
              </a:xfrm>
            </p:grpSpPr>
            <p:sp>
              <p:nvSpPr>
                <p:cNvPr id="2531" name="Google Shape;2531;p48"/>
                <p:cNvSpPr/>
                <p:nvPr/>
              </p:nvSpPr>
              <p:spPr>
                <a:xfrm>
                  <a:off x="-3604183" y="458674"/>
                  <a:ext cx="393459" cy="184058"/>
                </a:xfrm>
                <a:prstGeom prst="rect">
                  <a:avLst/>
                </a:prstGeom>
                <a:solidFill>
                  <a:srgbClr val="F8F8F8"/>
                </a:solidFill>
                <a:ln>
                  <a:noFill/>
                </a:ln>
              </p:spPr>
              <p:txBody>
                <a:bodyPr spcFirstLastPara="1" wrap="square" lIns="0" tIns="13500" rIns="0" bIns="0" anchor="t" anchorCtr="0">
                  <a:noAutofit/>
                </a:bodyPr>
                <a:lstStyle/>
                <a:p>
                  <a:pPr marL="0" marR="0" lvl="0" indent="0" algn="ctr" rtl="0">
                    <a:spcBef>
                      <a:spcPts val="0"/>
                    </a:spcBef>
                    <a:spcAft>
                      <a:spcPts val="0"/>
                    </a:spcAft>
                    <a:buNone/>
                  </a:pPr>
                  <a:r>
                    <a:rPr lang="nl" sz="933" b="1">
                      <a:solidFill>
                        <a:schemeClr val="dk1"/>
                      </a:solidFill>
                      <a:latin typeface="Quattrocento Sans"/>
                      <a:ea typeface="Quattrocento Sans"/>
                      <a:cs typeface="Quattrocento Sans"/>
                      <a:sym typeface="Quattrocento Sans"/>
                    </a:rPr>
                    <a:t>Start</a:t>
                  </a:r>
                  <a:endParaRPr sz="1467"/>
                </a:p>
              </p:txBody>
            </p:sp>
            <p:sp>
              <p:nvSpPr>
                <p:cNvPr id="2532" name="Google Shape;2532;p48"/>
                <p:cNvSpPr/>
                <p:nvPr/>
              </p:nvSpPr>
              <p:spPr>
                <a:xfrm>
                  <a:off x="-3599184" y="621345"/>
                  <a:ext cx="383782" cy="27171"/>
                </a:xfrm>
                <a:prstGeom prst="rect">
                  <a:avLst/>
                </a:prstGeom>
                <a:solidFill>
                  <a:srgbClr val="B74629"/>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a:solidFill>
                      <a:schemeClr val="dk1"/>
                    </a:solidFill>
                    <a:latin typeface="Quattrocento Sans"/>
                    <a:ea typeface="Quattrocento Sans"/>
                    <a:cs typeface="Quattrocento Sans"/>
                    <a:sym typeface="Quattrocento Sans"/>
                  </a:endParaRPr>
                </a:p>
              </p:txBody>
            </p:sp>
            <p:grpSp>
              <p:nvGrpSpPr>
                <p:cNvPr id="2533" name="Google Shape;2533;p48"/>
                <p:cNvGrpSpPr/>
                <p:nvPr/>
              </p:nvGrpSpPr>
              <p:grpSpPr>
                <a:xfrm>
                  <a:off x="-3386247" y="830871"/>
                  <a:ext cx="139423" cy="109566"/>
                  <a:chOff x="-2866744" y="827071"/>
                  <a:chExt cx="168701" cy="132575"/>
                </a:xfrm>
              </p:grpSpPr>
              <p:grpSp>
                <p:nvGrpSpPr>
                  <p:cNvPr id="2534" name="Google Shape;2534;p48"/>
                  <p:cNvGrpSpPr/>
                  <p:nvPr/>
                </p:nvGrpSpPr>
                <p:grpSpPr>
                  <a:xfrm>
                    <a:off x="-2866744" y="827071"/>
                    <a:ext cx="168701" cy="132575"/>
                    <a:chOff x="-2866744" y="827071"/>
                    <a:chExt cx="168701" cy="132575"/>
                  </a:xfrm>
                </p:grpSpPr>
                <p:cxnSp>
                  <p:nvCxnSpPr>
                    <p:cNvPr id="2535" name="Google Shape;2535;p48"/>
                    <p:cNvCxnSpPr/>
                    <p:nvPr/>
                  </p:nvCxnSpPr>
                  <p:spPr>
                    <a:xfrm>
                      <a:off x="-2866744" y="827071"/>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36" name="Google Shape;2536;p48"/>
                    <p:cNvCxnSpPr/>
                    <p:nvPr/>
                  </p:nvCxnSpPr>
                  <p:spPr>
                    <a:xfrm>
                      <a:off x="-2866744" y="959646"/>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37" name="Google Shape;2537;p48"/>
                    <p:cNvCxnSpPr/>
                    <p:nvPr/>
                  </p:nvCxnSpPr>
                  <p:spPr>
                    <a:xfrm>
                      <a:off x="-2773990" y="926503"/>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38" name="Google Shape;2538;p48"/>
                    <p:cNvCxnSpPr/>
                    <p:nvPr/>
                  </p:nvCxnSpPr>
                  <p:spPr>
                    <a:xfrm>
                      <a:off x="-2773990" y="893359"/>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39" name="Google Shape;2539;p48"/>
                    <p:cNvCxnSpPr/>
                    <p:nvPr/>
                  </p:nvCxnSpPr>
                  <p:spPr>
                    <a:xfrm>
                      <a:off x="-2773990" y="860215"/>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grpSp>
              <p:sp>
                <p:nvSpPr>
                  <p:cNvPr id="2540" name="Google Shape;2540;p48"/>
                  <p:cNvSpPr/>
                  <p:nvPr/>
                </p:nvSpPr>
                <p:spPr>
                  <a:xfrm>
                    <a:off x="-2866744" y="858737"/>
                    <a:ext cx="70676" cy="67902"/>
                  </a:xfrm>
                  <a:prstGeom prst="rightArrow">
                    <a:avLst>
                      <a:gd name="adj1" fmla="val 25329"/>
                      <a:gd name="adj2" fmla="val 63628"/>
                    </a:avLst>
                  </a:prstGeom>
                  <a:solidFill>
                    <a:srgbClr val="4A7DB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a:solidFill>
                        <a:schemeClr val="dk1"/>
                      </a:solidFill>
                      <a:latin typeface="Quattrocento Sans"/>
                      <a:ea typeface="Quattrocento Sans"/>
                      <a:cs typeface="Quattrocento Sans"/>
                      <a:sym typeface="Quattrocento Sans"/>
                    </a:endParaRPr>
                  </a:p>
                </p:txBody>
              </p:sp>
            </p:grpSp>
            <p:grpSp>
              <p:nvGrpSpPr>
                <p:cNvPr id="2541" name="Google Shape;2541;p48"/>
                <p:cNvGrpSpPr/>
                <p:nvPr/>
              </p:nvGrpSpPr>
              <p:grpSpPr>
                <a:xfrm>
                  <a:off x="-3605171" y="830871"/>
                  <a:ext cx="139423" cy="109566"/>
                  <a:chOff x="-2866744" y="518074"/>
                  <a:chExt cx="168701" cy="132575"/>
                </a:xfrm>
              </p:grpSpPr>
              <p:grpSp>
                <p:nvGrpSpPr>
                  <p:cNvPr id="2542" name="Google Shape;2542;p48"/>
                  <p:cNvGrpSpPr/>
                  <p:nvPr/>
                </p:nvGrpSpPr>
                <p:grpSpPr>
                  <a:xfrm>
                    <a:off x="-2866744" y="518074"/>
                    <a:ext cx="168701" cy="132575"/>
                    <a:chOff x="-2866744" y="518074"/>
                    <a:chExt cx="168701" cy="132575"/>
                  </a:xfrm>
                </p:grpSpPr>
                <p:cxnSp>
                  <p:nvCxnSpPr>
                    <p:cNvPr id="2543" name="Google Shape;2543;p48"/>
                    <p:cNvCxnSpPr/>
                    <p:nvPr/>
                  </p:nvCxnSpPr>
                  <p:spPr>
                    <a:xfrm>
                      <a:off x="-2866744" y="518074"/>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44" name="Google Shape;2544;p48"/>
                    <p:cNvCxnSpPr/>
                    <p:nvPr/>
                  </p:nvCxnSpPr>
                  <p:spPr>
                    <a:xfrm>
                      <a:off x="-2866744" y="650649"/>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45" name="Google Shape;2545;p48"/>
                    <p:cNvCxnSpPr/>
                    <p:nvPr/>
                  </p:nvCxnSpPr>
                  <p:spPr>
                    <a:xfrm>
                      <a:off x="-2773990" y="617506"/>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46" name="Google Shape;2546;p48"/>
                    <p:cNvCxnSpPr/>
                    <p:nvPr/>
                  </p:nvCxnSpPr>
                  <p:spPr>
                    <a:xfrm>
                      <a:off x="-2773990" y="584362"/>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47" name="Google Shape;2547;p48"/>
                    <p:cNvCxnSpPr/>
                    <p:nvPr/>
                  </p:nvCxnSpPr>
                  <p:spPr>
                    <a:xfrm>
                      <a:off x="-2773990" y="551218"/>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grpSp>
              <p:sp>
                <p:nvSpPr>
                  <p:cNvPr id="2548" name="Google Shape;2548;p48"/>
                  <p:cNvSpPr/>
                  <p:nvPr/>
                </p:nvSpPr>
                <p:spPr>
                  <a:xfrm flipH="1">
                    <a:off x="-2866744" y="549740"/>
                    <a:ext cx="70676" cy="67902"/>
                  </a:xfrm>
                  <a:prstGeom prst="rightArrow">
                    <a:avLst>
                      <a:gd name="adj1" fmla="val 25329"/>
                      <a:gd name="adj2" fmla="val 63628"/>
                    </a:avLst>
                  </a:prstGeom>
                  <a:solidFill>
                    <a:srgbClr val="4A7DB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a:solidFill>
                        <a:schemeClr val="dk1"/>
                      </a:solidFill>
                      <a:latin typeface="Quattrocento Sans"/>
                      <a:ea typeface="Quattrocento Sans"/>
                      <a:cs typeface="Quattrocento Sans"/>
                      <a:sym typeface="Quattrocento Sans"/>
                    </a:endParaRPr>
                  </a:p>
                </p:txBody>
              </p:sp>
            </p:grpSp>
            <p:cxnSp>
              <p:nvCxnSpPr>
                <p:cNvPr id="2549" name="Google Shape;2549;p48"/>
                <p:cNvCxnSpPr/>
                <p:nvPr/>
              </p:nvCxnSpPr>
              <p:spPr>
                <a:xfrm rot="10800000" flipH="1">
                  <a:off x="-3459956" y="588169"/>
                  <a:ext cx="547687" cy="219076"/>
                </a:xfrm>
                <a:prstGeom prst="straightConnector1">
                  <a:avLst/>
                </a:prstGeom>
                <a:noFill/>
                <a:ln w="19050" cap="rnd" cmpd="sng">
                  <a:solidFill>
                    <a:schemeClr val="dk2"/>
                  </a:solidFill>
                  <a:prstDash val="solid"/>
                  <a:round/>
                  <a:headEnd type="oval" w="med" len="med"/>
                  <a:tailEnd type="none" w="sm" len="sm"/>
                </a:ln>
              </p:spPr>
            </p:cxnSp>
            <p:cxnSp>
              <p:nvCxnSpPr>
                <p:cNvPr id="2550" name="Google Shape;2550;p48"/>
                <p:cNvCxnSpPr/>
                <p:nvPr/>
              </p:nvCxnSpPr>
              <p:spPr>
                <a:xfrm>
                  <a:off x="-3224213" y="828675"/>
                  <a:ext cx="319088" cy="0"/>
                </a:xfrm>
                <a:prstGeom prst="straightConnector1">
                  <a:avLst/>
                </a:prstGeom>
                <a:noFill/>
                <a:ln w="19050" cap="rnd" cmpd="sng">
                  <a:solidFill>
                    <a:schemeClr val="dk2"/>
                  </a:solidFill>
                  <a:prstDash val="solid"/>
                  <a:round/>
                  <a:headEnd type="oval" w="med" len="med"/>
                  <a:tailEnd type="none" w="sm" len="sm"/>
                </a:ln>
              </p:spPr>
            </p:cxnSp>
            <p:sp>
              <p:nvSpPr>
                <p:cNvPr id="2551" name="Google Shape;2551;p48"/>
                <p:cNvSpPr/>
                <p:nvPr/>
              </p:nvSpPr>
              <p:spPr>
                <a:xfrm>
                  <a:off x="-2559903" y="512179"/>
                  <a:ext cx="2189042" cy="151083"/>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800"/>
                    <a:buFont typeface="Quattrocento Sans"/>
                    <a:buNone/>
                  </a:pPr>
                  <a:r>
                    <a:rPr lang="nl" sz="1067" b="0" i="0" u="none" strike="noStrike" cap="none">
                      <a:solidFill>
                        <a:schemeClr val="dk1"/>
                      </a:solidFill>
                      <a:latin typeface="Quattrocento Sans"/>
                      <a:ea typeface="Quattrocento Sans"/>
                      <a:cs typeface="Quattrocento Sans"/>
                      <a:sym typeface="Quattrocento Sans"/>
                    </a:rPr>
                    <a:t>Tekstniveau omhoog</a:t>
                  </a:r>
                  <a:endParaRPr sz="1467"/>
                </a:p>
              </p:txBody>
            </p:sp>
            <p:sp>
              <p:nvSpPr>
                <p:cNvPr id="2552" name="Google Shape;2552;p48"/>
                <p:cNvSpPr/>
                <p:nvPr/>
              </p:nvSpPr>
              <p:spPr>
                <a:xfrm>
                  <a:off x="-2559903" y="819562"/>
                  <a:ext cx="2189043" cy="142202"/>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800"/>
                    <a:buFont typeface="Quattrocento Sans"/>
                    <a:buNone/>
                  </a:pPr>
                  <a:r>
                    <a:rPr lang="nl" sz="1067" b="0" i="0" u="none" strike="noStrike" cap="none">
                      <a:solidFill>
                        <a:schemeClr val="dk1"/>
                      </a:solidFill>
                      <a:latin typeface="Quattrocento Sans"/>
                      <a:ea typeface="Quattrocento Sans"/>
                      <a:cs typeface="Quattrocento Sans"/>
                      <a:sym typeface="Quattrocento Sans"/>
                    </a:rPr>
                    <a:t>Tekstniveau omlaag</a:t>
                  </a:r>
                  <a:endParaRPr sz="1467"/>
                </a:p>
              </p:txBody>
            </p:sp>
            <p:grpSp>
              <p:nvGrpSpPr>
                <p:cNvPr id="2553" name="Google Shape;2553;p48"/>
                <p:cNvGrpSpPr/>
                <p:nvPr/>
              </p:nvGrpSpPr>
              <p:grpSpPr>
                <a:xfrm>
                  <a:off x="-2916763" y="769168"/>
                  <a:ext cx="268738" cy="248381"/>
                  <a:chOff x="-2916763" y="769168"/>
                  <a:chExt cx="268738" cy="248381"/>
                </a:xfrm>
              </p:grpSpPr>
              <p:sp>
                <p:nvSpPr>
                  <p:cNvPr id="2554" name="Google Shape;2554;p48"/>
                  <p:cNvSpPr/>
                  <p:nvPr/>
                </p:nvSpPr>
                <p:spPr>
                  <a:xfrm>
                    <a:off x="-2916763" y="769168"/>
                    <a:ext cx="268738" cy="248381"/>
                  </a:xfrm>
                  <a:prstGeom prst="rect">
                    <a:avLst/>
                  </a:prstGeom>
                  <a:solidFill>
                    <a:srgbClr val="FFFFFF"/>
                  </a:solidFill>
                  <a:ln w="9525" cap="flat" cmpd="sng">
                    <a:solidFill>
                      <a:srgbClr val="DADADA"/>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067" b="0">
                      <a:solidFill>
                        <a:schemeClr val="dk1"/>
                      </a:solidFill>
                      <a:latin typeface="Quattrocento Sans"/>
                      <a:ea typeface="Quattrocento Sans"/>
                      <a:cs typeface="Quattrocento Sans"/>
                      <a:sym typeface="Quattrocento Sans"/>
                    </a:endParaRPr>
                  </a:p>
                </p:txBody>
              </p:sp>
              <p:grpSp>
                <p:nvGrpSpPr>
                  <p:cNvPr id="2555" name="Google Shape;2555;p48"/>
                  <p:cNvGrpSpPr/>
                  <p:nvPr/>
                </p:nvGrpSpPr>
                <p:grpSpPr>
                  <a:xfrm>
                    <a:off x="-2866744" y="827071"/>
                    <a:ext cx="168701" cy="132575"/>
                    <a:chOff x="-2866744" y="827071"/>
                    <a:chExt cx="168701" cy="132575"/>
                  </a:xfrm>
                </p:grpSpPr>
                <p:cxnSp>
                  <p:nvCxnSpPr>
                    <p:cNvPr id="2556" name="Google Shape;2556;p48"/>
                    <p:cNvCxnSpPr/>
                    <p:nvPr/>
                  </p:nvCxnSpPr>
                  <p:spPr>
                    <a:xfrm>
                      <a:off x="-2866744" y="827071"/>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57" name="Google Shape;2557;p48"/>
                    <p:cNvCxnSpPr/>
                    <p:nvPr/>
                  </p:nvCxnSpPr>
                  <p:spPr>
                    <a:xfrm>
                      <a:off x="-2866744" y="959646"/>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58" name="Google Shape;2558;p48"/>
                    <p:cNvCxnSpPr/>
                    <p:nvPr/>
                  </p:nvCxnSpPr>
                  <p:spPr>
                    <a:xfrm>
                      <a:off x="-2773990" y="926503"/>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59" name="Google Shape;2559;p48"/>
                    <p:cNvCxnSpPr/>
                    <p:nvPr/>
                  </p:nvCxnSpPr>
                  <p:spPr>
                    <a:xfrm>
                      <a:off x="-2773990" y="893359"/>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60" name="Google Shape;2560;p48"/>
                    <p:cNvCxnSpPr/>
                    <p:nvPr/>
                  </p:nvCxnSpPr>
                  <p:spPr>
                    <a:xfrm>
                      <a:off x="-2773990" y="860215"/>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grpSp>
              <p:sp>
                <p:nvSpPr>
                  <p:cNvPr id="2561" name="Google Shape;2561;p48"/>
                  <p:cNvSpPr/>
                  <p:nvPr/>
                </p:nvSpPr>
                <p:spPr>
                  <a:xfrm>
                    <a:off x="-2866744" y="858737"/>
                    <a:ext cx="70676" cy="67902"/>
                  </a:xfrm>
                  <a:prstGeom prst="rightArrow">
                    <a:avLst>
                      <a:gd name="adj1" fmla="val 25329"/>
                      <a:gd name="adj2" fmla="val 63628"/>
                    </a:avLst>
                  </a:prstGeom>
                  <a:solidFill>
                    <a:srgbClr val="4A7DB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a:solidFill>
                        <a:schemeClr val="dk1"/>
                      </a:solidFill>
                      <a:latin typeface="Quattrocento Sans"/>
                      <a:ea typeface="Quattrocento Sans"/>
                      <a:cs typeface="Quattrocento Sans"/>
                      <a:sym typeface="Quattrocento Sans"/>
                    </a:endParaRPr>
                  </a:p>
                </p:txBody>
              </p:sp>
            </p:grpSp>
            <p:grpSp>
              <p:nvGrpSpPr>
                <p:cNvPr id="2562" name="Google Shape;2562;p48"/>
                <p:cNvGrpSpPr/>
                <p:nvPr/>
              </p:nvGrpSpPr>
              <p:grpSpPr>
                <a:xfrm>
                  <a:off x="-2916763" y="460171"/>
                  <a:ext cx="268738" cy="248381"/>
                  <a:chOff x="-2916763" y="460171"/>
                  <a:chExt cx="268738" cy="248381"/>
                </a:xfrm>
              </p:grpSpPr>
              <p:sp>
                <p:nvSpPr>
                  <p:cNvPr id="2563" name="Google Shape;2563;p48"/>
                  <p:cNvSpPr/>
                  <p:nvPr/>
                </p:nvSpPr>
                <p:spPr>
                  <a:xfrm>
                    <a:off x="-2916763" y="460171"/>
                    <a:ext cx="268738" cy="248381"/>
                  </a:xfrm>
                  <a:prstGeom prst="rect">
                    <a:avLst/>
                  </a:prstGeom>
                  <a:solidFill>
                    <a:srgbClr val="FFFFFF"/>
                  </a:solidFill>
                  <a:ln w="9525" cap="flat" cmpd="sng">
                    <a:solidFill>
                      <a:srgbClr val="DADADA"/>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067" b="0">
                      <a:solidFill>
                        <a:schemeClr val="dk1"/>
                      </a:solidFill>
                      <a:latin typeface="Quattrocento Sans"/>
                      <a:ea typeface="Quattrocento Sans"/>
                      <a:cs typeface="Quattrocento Sans"/>
                      <a:sym typeface="Quattrocento Sans"/>
                    </a:endParaRPr>
                  </a:p>
                </p:txBody>
              </p:sp>
              <p:grpSp>
                <p:nvGrpSpPr>
                  <p:cNvPr id="2564" name="Google Shape;2564;p48"/>
                  <p:cNvGrpSpPr/>
                  <p:nvPr/>
                </p:nvGrpSpPr>
                <p:grpSpPr>
                  <a:xfrm>
                    <a:off x="-2866744" y="518074"/>
                    <a:ext cx="168701" cy="132575"/>
                    <a:chOff x="-2866744" y="518074"/>
                    <a:chExt cx="168701" cy="132575"/>
                  </a:xfrm>
                </p:grpSpPr>
                <p:cxnSp>
                  <p:nvCxnSpPr>
                    <p:cNvPr id="2565" name="Google Shape;2565;p48"/>
                    <p:cNvCxnSpPr/>
                    <p:nvPr/>
                  </p:nvCxnSpPr>
                  <p:spPr>
                    <a:xfrm>
                      <a:off x="-2866744" y="518074"/>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66" name="Google Shape;2566;p48"/>
                    <p:cNvCxnSpPr/>
                    <p:nvPr/>
                  </p:nvCxnSpPr>
                  <p:spPr>
                    <a:xfrm>
                      <a:off x="-2866744" y="650649"/>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67" name="Google Shape;2567;p48"/>
                    <p:cNvCxnSpPr/>
                    <p:nvPr/>
                  </p:nvCxnSpPr>
                  <p:spPr>
                    <a:xfrm>
                      <a:off x="-2773990" y="617506"/>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68" name="Google Shape;2568;p48"/>
                    <p:cNvCxnSpPr/>
                    <p:nvPr/>
                  </p:nvCxnSpPr>
                  <p:spPr>
                    <a:xfrm>
                      <a:off x="-2773990" y="584362"/>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69" name="Google Shape;2569;p48"/>
                    <p:cNvCxnSpPr/>
                    <p:nvPr/>
                  </p:nvCxnSpPr>
                  <p:spPr>
                    <a:xfrm>
                      <a:off x="-2773990" y="551218"/>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grpSp>
              <p:sp>
                <p:nvSpPr>
                  <p:cNvPr id="2570" name="Google Shape;2570;p48"/>
                  <p:cNvSpPr/>
                  <p:nvPr/>
                </p:nvSpPr>
                <p:spPr>
                  <a:xfrm flipH="1">
                    <a:off x="-2866744" y="549740"/>
                    <a:ext cx="70676" cy="67902"/>
                  </a:xfrm>
                  <a:prstGeom prst="rightArrow">
                    <a:avLst>
                      <a:gd name="adj1" fmla="val 25329"/>
                      <a:gd name="adj2" fmla="val 63628"/>
                    </a:avLst>
                  </a:prstGeom>
                  <a:solidFill>
                    <a:srgbClr val="4A7DB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a:solidFill>
                        <a:schemeClr val="dk1"/>
                      </a:solidFill>
                      <a:latin typeface="Quattrocento Sans"/>
                      <a:ea typeface="Quattrocento Sans"/>
                      <a:cs typeface="Quattrocento Sans"/>
                      <a:sym typeface="Quattrocento Sans"/>
                    </a:endParaRPr>
                  </a:p>
                </p:txBody>
              </p:sp>
            </p:grpSp>
          </p:grpSp>
        </p:grpSp>
        <p:sp>
          <p:nvSpPr>
            <p:cNvPr id="2571" name="Google Shape;2571;p48"/>
            <p:cNvSpPr/>
            <p:nvPr/>
          </p:nvSpPr>
          <p:spPr>
            <a:xfrm>
              <a:off x="-3233750" y="4618629"/>
              <a:ext cx="180000" cy="180000"/>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nl" sz="1067" b="1">
                  <a:solidFill>
                    <a:schemeClr val="lt1"/>
                  </a:solidFill>
                  <a:latin typeface="Quattrocento Sans"/>
                  <a:ea typeface="Quattrocento Sans"/>
                  <a:cs typeface="Quattrocento Sans"/>
                  <a:sym typeface="Quattrocento Sans"/>
                </a:rPr>
                <a:t>1</a:t>
              </a:r>
              <a:endParaRPr sz="1467"/>
            </a:p>
          </p:txBody>
        </p:sp>
        <p:sp>
          <p:nvSpPr>
            <p:cNvPr id="2572" name="Google Shape;2572;p48"/>
            <p:cNvSpPr/>
            <p:nvPr/>
          </p:nvSpPr>
          <p:spPr>
            <a:xfrm>
              <a:off x="-3234259" y="4857894"/>
              <a:ext cx="180000" cy="180000"/>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nl" sz="1067" b="1">
                  <a:solidFill>
                    <a:schemeClr val="lt1"/>
                  </a:solidFill>
                  <a:latin typeface="Quattrocento Sans"/>
                  <a:ea typeface="Quattrocento Sans"/>
                  <a:cs typeface="Quattrocento Sans"/>
                  <a:sym typeface="Quattrocento Sans"/>
                </a:rPr>
                <a:t>2</a:t>
              </a:r>
              <a:endParaRPr sz="1467"/>
            </a:p>
          </p:txBody>
        </p:sp>
        <p:sp>
          <p:nvSpPr>
            <p:cNvPr id="2573" name="Google Shape;2573;p48"/>
            <p:cNvSpPr/>
            <p:nvPr/>
          </p:nvSpPr>
          <p:spPr>
            <a:xfrm>
              <a:off x="-3234259" y="5086916"/>
              <a:ext cx="180000" cy="180000"/>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nl" sz="1067" b="1">
                  <a:solidFill>
                    <a:schemeClr val="lt1"/>
                  </a:solidFill>
                  <a:latin typeface="Quattrocento Sans"/>
                  <a:ea typeface="Quattrocento Sans"/>
                  <a:cs typeface="Quattrocento Sans"/>
                  <a:sym typeface="Quattrocento Sans"/>
                </a:rPr>
                <a:t>3</a:t>
              </a:r>
              <a:endParaRPr sz="1467"/>
            </a:p>
          </p:txBody>
        </p:sp>
        <p:sp>
          <p:nvSpPr>
            <p:cNvPr id="2574" name="Google Shape;2574;p48"/>
            <p:cNvSpPr/>
            <p:nvPr/>
          </p:nvSpPr>
          <p:spPr>
            <a:xfrm>
              <a:off x="-3234259" y="5318822"/>
              <a:ext cx="180000" cy="180000"/>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nl" sz="1067" b="1">
                  <a:solidFill>
                    <a:schemeClr val="lt1"/>
                  </a:solidFill>
                  <a:latin typeface="Quattrocento Sans"/>
                  <a:ea typeface="Quattrocento Sans"/>
                  <a:cs typeface="Quattrocento Sans"/>
                  <a:sym typeface="Quattrocento Sans"/>
                </a:rPr>
                <a:t>4</a:t>
              </a:r>
              <a:endParaRPr sz="1467"/>
            </a:p>
          </p:txBody>
        </p:sp>
        <p:sp>
          <p:nvSpPr>
            <p:cNvPr id="2575" name="Google Shape;2575;p48"/>
            <p:cNvSpPr/>
            <p:nvPr/>
          </p:nvSpPr>
          <p:spPr>
            <a:xfrm>
              <a:off x="-3234259" y="5572309"/>
              <a:ext cx="180000" cy="180000"/>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nl" sz="1067" b="1">
                  <a:solidFill>
                    <a:schemeClr val="lt1"/>
                  </a:solidFill>
                  <a:latin typeface="Quattrocento Sans"/>
                  <a:ea typeface="Quattrocento Sans"/>
                  <a:cs typeface="Quattrocento Sans"/>
                  <a:sym typeface="Quattrocento Sans"/>
                </a:rPr>
                <a:t>5</a:t>
              </a:r>
              <a:endParaRPr sz="1467"/>
            </a:p>
          </p:txBody>
        </p:sp>
      </p:grpSp>
      <p:grpSp>
        <p:nvGrpSpPr>
          <p:cNvPr id="2576" name="Google Shape;2576;p48"/>
          <p:cNvGrpSpPr/>
          <p:nvPr/>
        </p:nvGrpSpPr>
        <p:grpSpPr>
          <a:xfrm>
            <a:off x="11131646" y="6312991"/>
            <a:ext cx="814935" cy="291600"/>
            <a:chOff x="-1597345" y="233060"/>
            <a:chExt cx="9980362" cy="3571176"/>
          </a:xfrm>
        </p:grpSpPr>
        <p:sp>
          <p:nvSpPr>
            <p:cNvPr id="2577" name="Google Shape;2577;p48"/>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78" name="Google Shape;2578;p48"/>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79" name="Google Shape;2579;p48"/>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2580" name="Google Shape;2580;p48"/>
            <p:cNvGrpSpPr/>
            <p:nvPr/>
          </p:nvGrpSpPr>
          <p:grpSpPr>
            <a:xfrm>
              <a:off x="184698" y="233060"/>
              <a:ext cx="8198319" cy="3571176"/>
              <a:chOff x="184698" y="233060"/>
              <a:chExt cx="8198319" cy="3571176"/>
            </a:xfrm>
          </p:grpSpPr>
          <p:sp>
            <p:nvSpPr>
              <p:cNvPr id="2581" name="Google Shape;2581;p48"/>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2" name="Google Shape;2582;p48"/>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3" name="Google Shape;2583;p48"/>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4" name="Google Shape;2584;p48"/>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5" name="Google Shape;2585;p48"/>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6" name="Google Shape;2586;p48"/>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7" name="Google Shape;2587;p48"/>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8" name="Google Shape;2588;p48"/>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9" name="Google Shape;2589;p48"/>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90" name="Google Shape;2590;p48"/>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91" name="Google Shape;2591;p48"/>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92" name="Google Shape;2592;p48"/>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93" name="Google Shape;2593;p48"/>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Tree>
    <p:extLst>
      <p:ext uri="{BB962C8B-B14F-4D97-AF65-F5344CB8AC3E}">
        <p14:creationId xmlns:p14="http://schemas.microsoft.com/office/powerpoint/2010/main" val="2477404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5A46BE-4DFE-4C8B-80BB-2D407CBDB5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a:extLst>
              <a:ext uri="{FF2B5EF4-FFF2-40B4-BE49-F238E27FC236}">
                <a16:creationId xmlns:a16="http://schemas.microsoft.com/office/drawing/2014/main" id="{8834D6AD-01F8-4B67-8BAD-807E57CCCF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EB2340D7-C0E2-4AAC-915A-046F756FB4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6DFC33-EEFC-414F-88A0-396BF8B2AF71}" type="datetimeFigureOut">
              <a:rPr lang="nl-BE" smtClean="0"/>
              <a:t>21/08/2025</a:t>
            </a:fld>
            <a:endParaRPr lang="nl-BE"/>
          </a:p>
        </p:txBody>
      </p:sp>
      <p:sp>
        <p:nvSpPr>
          <p:cNvPr id="5" name="Footer Placeholder 4">
            <a:extLst>
              <a:ext uri="{FF2B5EF4-FFF2-40B4-BE49-F238E27FC236}">
                <a16:creationId xmlns:a16="http://schemas.microsoft.com/office/drawing/2014/main" id="{38CA239F-AB36-4A0F-8B0A-7E91099A4F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a:extLst>
              <a:ext uri="{FF2B5EF4-FFF2-40B4-BE49-F238E27FC236}">
                <a16:creationId xmlns:a16="http://schemas.microsoft.com/office/drawing/2014/main" id="{2C6D35E9-3449-440A-A062-D7834A5BBB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04BE03-6DE8-40EC-A788-5A94188D22E7}" type="slidenum">
              <a:rPr lang="nl-BE" smtClean="0"/>
              <a:t>‹#›</a:t>
            </a:fld>
            <a:endParaRPr lang="nl-BE"/>
          </a:p>
        </p:txBody>
      </p:sp>
    </p:spTree>
    <p:extLst>
      <p:ext uri="{BB962C8B-B14F-4D97-AF65-F5344CB8AC3E}">
        <p14:creationId xmlns:p14="http://schemas.microsoft.com/office/powerpoint/2010/main" val="1134209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hyperlink" Target="https://doi.org/10.18608/jla.2021.7647?fbclid=IwAR2z2Hcxt7_SSBfEjqrW5tLKXhfPOgwrH0kd5qeYUw6snHSq3V1MJa2ajIg"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dx.doi.org/10.1108/ILS-10-2018-0104?fbclid=IwAR0k7Cbbe696dkFKOAvflNEhaR9CJ5p_zRH6E2sfQDBnXtpY3s2ZyKzide4"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comments" Target="../comments/commen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comments" Target="../comments/commen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comments" Target="../comments/commen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comments" Target="../comments/commen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comments" Target="../comments/commen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comments" Target="../comments/comment9.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comments" Target="../comments/commen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comments" Target="../comments/commen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comments" Target="../comments/commen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comments" Target="../comments/commen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comments" Target="../comments/commen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comments" Target="../comments/commen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comments" Target="../comments/commen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comments" Target="../comments/commen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comments" Target="../comments/commen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comments" Target="../comments/commen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omments" Target="../comments/comment20.xml"/><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comments" Target="../comments/comment21.xm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comments" Target="../comments/comment22.xml"/><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comments" Target="../comments/comment23.xml"/><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comments" Target="../comments/comment24.xml"/><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hyperlink" Target="https://doi.org/10.14569/IJACSA.2022.0130454?fbclid=IwAR1A-f5cyUWeC6LmwkKOQxDxFdDBHSx8ozJWLKW-vipaFullIrV5MiqVSjw" TargetMode="External"/><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comments" Target="../comments/comment25.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comments" Target="../comments/comment26.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comments" Target="../comments/comment27.xml"/><Relationship Id="rId5" Type="http://schemas.openxmlformats.org/officeDocument/2006/relationships/image" Target="../media/image22.png"/><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13.xml"/><Relationship Id="rId5" Type="http://schemas.openxmlformats.org/officeDocument/2006/relationships/comments" Target="../comments/comment28.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comments" Target="../comments/comment29.xml"/><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hyperlink" Target="https://doi.org/10.20533/iji.1742.4712.2021.0214?fbclid=IwAR16gMiSWbxtLlY7Tn9unCvcVRWV_FiawV4KgM4hCuRxCc7VZMMnqVVovUM" TargetMode="External"/><Relationship Id="rId5" Type="http://schemas.openxmlformats.org/officeDocument/2006/relationships/image" Target="../media/image8.png"/><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comments" Target="../comments/comment30.xml"/><Relationship Id="rId5" Type="http://schemas.openxmlformats.org/officeDocument/2006/relationships/image" Target="../media/image29.png"/><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comments" Target="../comments/comment31.xml"/><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26"/>
        <p:cNvGrpSpPr/>
        <p:nvPr/>
      </p:nvGrpSpPr>
      <p:grpSpPr>
        <a:xfrm>
          <a:off x="0" y="0"/>
          <a:ext cx="0" cy="0"/>
          <a:chOff x="0" y="0"/>
          <a:chExt cx="0" cy="0"/>
        </a:xfrm>
      </p:grpSpPr>
      <p:sp>
        <p:nvSpPr>
          <p:cNvPr id="4727" name="Google Shape;4727;p73"/>
          <p:cNvSpPr txBox="1">
            <a:spLocks noGrp="1"/>
          </p:cNvSpPr>
          <p:nvPr>
            <p:ph type="title"/>
          </p:nvPr>
        </p:nvSpPr>
        <p:spPr>
          <a:xfrm>
            <a:off x="2590799" y="409438"/>
            <a:ext cx="9169012" cy="1381262"/>
          </a:xfrm>
          <a:prstGeom prst="rect">
            <a:avLst/>
          </a:prstGeom>
          <a:noFill/>
          <a:ln>
            <a:noFill/>
          </a:ln>
        </p:spPr>
        <p:txBody>
          <a:bodyPr spcFirstLastPara="1" vert="horz" wrap="square" lIns="0" tIns="45700" rIns="0" bIns="45700" rtlCol="0" anchor="t" anchorCtr="0">
            <a:noAutofit/>
          </a:bodyPr>
          <a:lstStyle/>
          <a:p>
            <a:r>
              <a:rPr lang="en-US" sz="2800" b="1" dirty="0"/>
              <a:t>Forecasting Students’ Exam Results Based on Online Activity and Self-Reported Self Regulation</a:t>
            </a:r>
            <a:br>
              <a:rPr lang="en-US" sz="2800" b="1" dirty="0"/>
            </a:br>
            <a:r>
              <a:rPr lang="en-US" sz="2400" dirty="0"/>
              <a:t>A Partially Interpretable Machine Learning Approach</a:t>
            </a:r>
            <a:br>
              <a:rPr lang="en-US" sz="2800" b="1" dirty="0"/>
            </a:br>
            <a:endParaRPr sz="2800" b="1" dirty="0"/>
          </a:p>
        </p:txBody>
      </p:sp>
      <p:sp>
        <p:nvSpPr>
          <p:cNvPr id="4728" name="Google Shape;4728;p73"/>
          <p:cNvSpPr txBox="1">
            <a:spLocks noGrp="1"/>
          </p:cNvSpPr>
          <p:nvPr>
            <p:ph type="body" idx="1"/>
          </p:nvPr>
        </p:nvSpPr>
        <p:spPr>
          <a:xfrm>
            <a:off x="2590798" y="1872542"/>
            <a:ext cx="5734051" cy="575383"/>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nl" dirty="0">
                <a:solidFill>
                  <a:srgbClr val="FF0000"/>
                </a:solidFill>
              </a:rPr>
              <a:t>Filotas Theodosiou, Yves R. Sagaert,  Liam Bossant, Tom Madou</a:t>
            </a:r>
          </a:p>
          <a:p>
            <a:pPr marL="0" indent="0">
              <a:spcBef>
                <a:spcPts val="0"/>
              </a:spcBef>
            </a:pPr>
            <a:r>
              <a:rPr lang="en-US" b="1" i="1" u="none" strike="noStrike" dirty="0">
                <a:solidFill>
                  <a:srgbClr val="E00020"/>
                </a:solidFill>
                <a:effectLst/>
                <a:latin typeface="Times New Roman" panose="02020603050405020304" pitchFamily="18" charset="0"/>
              </a:rPr>
              <a:t>VIVES University of Applied Sciences </a:t>
            </a:r>
            <a:endParaRPr lang="en-US" sz="1400" b="0" dirty="0">
              <a:effectLst/>
            </a:endParaRPr>
          </a:p>
          <a:p>
            <a:br>
              <a:rPr lang="en-US" dirty="0"/>
            </a:br>
            <a:endParaRPr dirty="0">
              <a:solidFill>
                <a:srgbClr val="FF0000"/>
              </a:solidFill>
            </a:endParaRPr>
          </a:p>
        </p:txBody>
      </p:sp>
      <p:pic>
        <p:nvPicPr>
          <p:cNvPr id="1026" name="Picture 2" descr="E-learning class and e-book digital technology in education concept with pc computer">
            <a:extLst>
              <a:ext uri="{FF2B5EF4-FFF2-40B4-BE49-F238E27FC236}">
                <a16:creationId xmlns:a16="http://schemas.microsoft.com/office/drawing/2014/main" id="{380E4732-ABD1-480C-8875-2D0D541792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079" y="2577719"/>
            <a:ext cx="7552405" cy="42802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6" name="Google Shape;4736;p74"/>
          <p:cNvSpPr txBox="1">
            <a:spLocks noGrp="1"/>
          </p:cNvSpPr>
          <p:nvPr>
            <p:ph type="body" idx="2"/>
          </p:nvPr>
        </p:nvSpPr>
        <p:spPr>
          <a:xfrm>
            <a:off x="1447647" y="1454109"/>
            <a:ext cx="4076853" cy="4226414"/>
          </a:xfrm>
          <a:prstGeom prst="rect">
            <a:avLst/>
          </a:prstGeom>
          <a:noFill/>
          <a:ln>
            <a:noFill/>
          </a:ln>
        </p:spPr>
        <p:txBody>
          <a:bodyPr spcFirstLastPara="1" vert="horz" wrap="square" lIns="0" tIns="0" rIns="0" bIns="0" rtlCol="0" anchor="t" anchorCtr="0">
            <a:noAutofit/>
          </a:bodyPr>
          <a:lstStyle/>
          <a:p>
            <a:pPr marL="0" indent="0">
              <a:lnSpc>
                <a:spcPct val="200000"/>
              </a:lnSpc>
              <a:spcBef>
                <a:spcPts val="0"/>
              </a:spcBef>
            </a:pPr>
            <a:endParaRPr lang="en-US" sz="2000" dirty="0"/>
          </a:p>
          <a:p>
            <a:pPr marL="514350" indent="0">
              <a:lnSpc>
                <a:spcPct val="200000"/>
              </a:lnSpc>
              <a:spcBef>
                <a:spcPts val="0"/>
              </a:spcBef>
              <a:buClr>
                <a:schemeClr val="tx1"/>
              </a:buClr>
              <a:buSzPct val="100000"/>
            </a:pPr>
            <a:r>
              <a:rPr lang="en-US" sz="2000" dirty="0"/>
              <a:t>Introduction</a:t>
            </a:r>
          </a:p>
          <a:p>
            <a:pPr marL="514350" indent="0">
              <a:lnSpc>
                <a:spcPct val="200000"/>
              </a:lnSpc>
              <a:spcBef>
                <a:spcPts val="0"/>
              </a:spcBef>
              <a:buClr>
                <a:schemeClr val="tx1"/>
              </a:buClr>
              <a:buSzPct val="100000"/>
            </a:pPr>
            <a:r>
              <a:rPr lang="en-US" sz="2000" dirty="0"/>
              <a:t>Data</a:t>
            </a:r>
          </a:p>
          <a:p>
            <a:pPr marL="514350" indent="0">
              <a:lnSpc>
                <a:spcPct val="200000"/>
              </a:lnSpc>
              <a:spcBef>
                <a:spcPts val="0"/>
              </a:spcBef>
              <a:buClr>
                <a:schemeClr val="tx1"/>
              </a:buClr>
              <a:buSzPct val="100000"/>
            </a:pPr>
            <a:r>
              <a:rPr lang="en-US" sz="2000" dirty="0"/>
              <a:t>Problem Framing &amp; Model Fitting</a:t>
            </a:r>
          </a:p>
          <a:p>
            <a:pPr marL="514350" indent="0">
              <a:lnSpc>
                <a:spcPct val="200000"/>
              </a:lnSpc>
              <a:spcBef>
                <a:spcPts val="0"/>
              </a:spcBef>
              <a:buClr>
                <a:schemeClr val="tx1"/>
              </a:buClr>
              <a:buSzPct val="100000"/>
            </a:pPr>
            <a:r>
              <a:rPr lang="en-US" sz="2000" dirty="0"/>
              <a:t>Uncertainty Estimation</a:t>
            </a:r>
          </a:p>
          <a:p>
            <a:pPr marL="514350" indent="0">
              <a:lnSpc>
                <a:spcPct val="200000"/>
              </a:lnSpc>
              <a:spcBef>
                <a:spcPts val="0"/>
              </a:spcBef>
              <a:buClr>
                <a:schemeClr val="tx1"/>
              </a:buClr>
              <a:buSzPct val="100000"/>
            </a:pPr>
            <a:r>
              <a:rPr lang="en-US" sz="2000" dirty="0"/>
              <a:t>Explainability</a:t>
            </a:r>
          </a:p>
          <a:p>
            <a:pPr marL="514350" indent="0">
              <a:lnSpc>
                <a:spcPct val="200000"/>
              </a:lnSpc>
              <a:spcBef>
                <a:spcPts val="0"/>
              </a:spcBef>
              <a:buClr>
                <a:schemeClr val="tx1"/>
              </a:buClr>
              <a:buSzPct val="100000"/>
            </a:pPr>
            <a:r>
              <a:rPr lang="en-US" sz="2000" dirty="0"/>
              <a:t>Conclusion</a:t>
            </a:r>
          </a:p>
          <a:p>
            <a:pPr marL="857250" indent="-342900">
              <a:lnSpc>
                <a:spcPct val="200000"/>
              </a:lnSpc>
              <a:spcBef>
                <a:spcPts val="0"/>
              </a:spcBef>
              <a:buFont typeface="+mj-lt"/>
              <a:buAutoNum type="arabicPeriod"/>
            </a:pPr>
            <a:endParaRPr lang="en-US" sz="2000" dirty="0"/>
          </a:p>
          <a:p>
            <a:pPr marL="0" indent="0">
              <a:lnSpc>
                <a:spcPct val="200000"/>
              </a:lnSpc>
              <a:spcBef>
                <a:spcPts val="0"/>
              </a:spcBef>
            </a:pPr>
            <a:endParaRPr sz="2000" dirty="0"/>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sp>
        <p:nvSpPr>
          <p:cNvPr id="4" name="Oval 3">
            <a:extLst>
              <a:ext uri="{FF2B5EF4-FFF2-40B4-BE49-F238E27FC236}">
                <a16:creationId xmlns:a16="http://schemas.microsoft.com/office/drawing/2014/main" id="{DC62436E-4971-4153-A619-88AA9C5DDA71}"/>
              </a:ext>
            </a:extLst>
          </p:cNvPr>
          <p:cNvSpPr/>
          <p:nvPr/>
        </p:nvSpPr>
        <p:spPr>
          <a:xfrm>
            <a:off x="1221772" y="2216169"/>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39CA9"/>
                </a:solidFill>
              </a:rPr>
              <a:t>1</a:t>
            </a:r>
            <a:endParaRPr lang="nl-BE" dirty="0">
              <a:solidFill>
                <a:srgbClr val="F39CA9"/>
              </a:solidFill>
            </a:endParaRPr>
          </a:p>
        </p:txBody>
      </p:sp>
      <p:sp>
        <p:nvSpPr>
          <p:cNvPr id="10" name="Oval 9">
            <a:extLst>
              <a:ext uri="{FF2B5EF4-FFF2-40B4-BE49-F238E27FC236}">
                <a16:creationId xmlns:a16="http://schemas.microsoft.com/office/drawing/2014/main" id="{E26BB0B8-D6B6-48EA-BA26-DAF8A6389C88}"/>
              </a:ext>
            </a:extLst>
          </p:cNvPr>
          <p:cNvSpPr/>
          <p:nvPr/>
        </p:nvSpPr>
        <p:spPr>
          <a:xfrm>
            <a:off x="1221773" y="2810089"/>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2</a:t>
            </a:r>
            <a:endParaRPr lang="nl-BE" dirty="0">
              <a:solidFill>
                <a:srgbClr val="FF0000"/>
              </a:solidFill>
            </a:endParaRPr>
          </a:p>
        </p:txBody>
      </p:sp>
      <p:sp>
        <p:nvSpPr>
          <p:cNvPr id="11" name="Oval 10">
            <a:extLst>
              <a:ext uri="{FF2B5EF4-FFF2-40B4-BE49-F238E27FC236}">
                <a16:creationId xmlns:a16="http://schemas.microsoft.com/office/drawing/2014/main" id="{7A7753F3-5B2E-4AC9-A8FD-DBA2DF15C1E5}"/>
              </a:ext>
            </a:extLst>
          </p:cNvPr>
          <p:cNvSpPr/>
          <p:nvPr/>
        </p:nvSpPr>
        <p:spPr>
          <a:xfrm>
            <a:off x="1221773" y="3435800"/>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3</a:t>
            </a:r>
            <a:endParaRPr lang="nl-BE" dirty="0">
              <a:solidFill>
                <a:srgbClr val="FF0000"/>
              </a:solidFill>
            </a:endParaRPr>
          </a:p>
        </p:txBody>
      </p:sp>
      <p:sp>
        <p:nvSpPr>
          <p:cNvPr id="12" name="Oval 11">
            <a:extLst>
              <a:ext uri="{FF2B5EF4-FFF2-40B4-BE49-F238E27FC236}">
                <a16:creationId xmlns:a16="http://schemas.microsoft.com/office/drawing/2014/main" id="{39FF3A47-0641-4730-9A21-151011DF8AA2}"/>
              </a:ext>
            </a:extLst>
          </p:cNvPr>
          <p:cNvSpPr/>
          <p:nvPr/>
        </p:nvSpPr>
        <p:spPr>
          <a:xfrm>
            <a:off x="1221772" y="4052553"/>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4</a:t>
            </a:r>
            <a:endParaRPr lang="nl-BE" dirty="0">
              <a:solidFill>
                <a:srgbClr val="FF0000"/>
              </a:solidFill>
            </a:endParaRPr>
          </a:p>
        </p:txBody>
      </p:sp>
      <p:sp>
        <p:nvSpPr>
          <p:cNvPr id="13" name="Oval 12">
            <a:extLst>
              <a:ext uri="{FF2B5EF4-FFF2-40B4-BE49-F238E27FC236}">
                <a16:creationId xmlns:a16="http://schemas.microsoft.com/office/drawing/2014/main" id="{0E6E3241-66AF-4F81-8C57-B087B46FCDDB}"/>
              </a:ext>
            </a:extLst>
          </p:cNvPr>
          <p:cNvSpPr/>
          <p:nvPr/>
        </p:nvSpPr>
        <p:spPr>
          <a:xfrm>
            <a:off x="1221772" y="4669306"/>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5</a:t>
            </a:r>
            <a:endParaRPr lang="nl-BE" dirty="0">
              <a:solidFill>
                <a:srgbClr val="FF0000"/>
              </a:solidFill>
            </a:endParaRPr>
          </a:p>
        </p:txBody>
      </p:sp>
      <p:sp>
        <p:nvSpPr>
          <p:cNvPr id="14" name="Oval 13">
            <a:extLst>
              <a:ext uri="{FF2B5EF4-FFF2-40B4-BE49-F238E27FC236}">
                <a16:creationId xmlns:a16="http://schemas.microsoft.com/office/drawing/2014/main" id="{6A53DC71-F8DF-48F1-8D9A-2E76917CCE83}"/>
              </a:ext>
            </a:extLst>
          </p:cNvPr>
          <p:cNvSpPr/>
          <p:nvPr/>
        </p:nvSpPr>
        <p:spPr>
          <a:xfrm>
            <a:off x="1221772" y="5270989"/>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6</a:t>
            </a:r>
            <a:endParaRPr lang="nl-BE" dirty="0">
              <a:solidFill>
                <a:srgbClr val="FF0000"/>
              </a:solidFill>
            </a:endParaRPr>
          </a:p>
        </p:txBody>
      </p:sp>
      <p:cxnSp>
        <p:nvCxnSpPr>
          <p:cNvPr id="15" name="Google Shape;168;p9">
            <a:extLst>
              <a:ext uri="{FF2B5EF4-FFF2-40B4-BE49-F238E27FC236}">
                <a16:creationId xmlns:a16="http://schemas.microsoft.com/office/drawing/2014/main" id="{7FD9A14D-F52F-4E98-8056-16BCAE4D1E36}"/>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17" name="TextBox 16">
            <a:extLst>
              <a:ext uri="{FF2B5EF4-FFF2-40B4-BE49-F238E27FC236}">
                <a16:creationId xmlns:a16="http://schemas.microsoft.com/office/drawing/2014/main" id="{E0FF1E67-0DEB-489A-AE67-6D9FC7E99AF6}"/>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8" name="Rectangle 17">
            <a:extLst>
              <a:ext uri="{FF2B5EF4-FFF2-40B4-BE49-F238E27FC236}">
                <a16:creationId xmlns:a16="http://schemas.microsoft.com/office/drawing/2014/main" id="{FD443BE3-81BA-4393-82FD-C630B79A18F2}"/>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9" name="TextBox 18">
            <a:extLst>
              <a:ext uri="{FF2B5EF4-FFF2-40B4-BE49-F238E27FC236}">
                <a16:creationId xmlns:a16="http://schemas.microsoft.com/office/drawing/2014/main" id="{38942CAB-19D6-4FBB-A79A-E101DD10A231}"/>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3" name="Rectangle 2">
            <a:extLst>
              <a:ext uri="{FF2B5EF4-FFF2-40B4-BE49-F238E27FC236}">
                <a16:creationId xmlns:a16="http://schemas.microsoft.com/office/drawing/2014/main" id="{2B55ED14-5EEE-4A68-AF33-4669925CBFAD}"/>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endParaRPr lang="nl-BE" dirty="0"/>
          </a:p>
        </p:txBody>
      </p:sp>
      <p:sp>
        <p:nvSpPr>
          <p:cNvPr id="20" name="Google Shape;4734;p74">
            <a:extLst>
              <a:ext uri="{FF2B5EF4-FFF2-40B4-BE49-F238E27FC236}">
                <a16:creationId xmlns:a16="http://schemas.microsoft.com/office/drawing/2014/main" id="{ECCD8ADF-950A-4816-BBF2-30A71C6EE6F1}"/>
              </a:ext>
            </a:extLst>
          </p:cNvPr>
          <p:cNvSpPr txBox="1">
            <a:spLocks/>
          </p:cNvSpPr>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lvl1pPr lvl="0" algn="l" defTabSz="914400" rtl="0" eaLnBrk="1" latinLnBrk="0" hangingPunct="1">
              <a:lnSpc>
                <a:spcPct val="90000"/>
              </a:lnSpc>
              <a:spcBef>
                <a:spcPts val="0"/>
              </a:spcBef>
              <a:spcAft>
                <a:spcPts val="0"/>
              </a:spcAft>
              <a:buClr>
                <a:schemeClr val="dk1"/>
              </a:buClr>
              <a:buSzPts val="1800"/>
              <a:buFont typeface="Quattrocento Sans"/>
              <a:buNone/>
              <a:defRPr sz="2400" kern="1200">
                <a:solidFill>
                  <a:schemeClr val="dk1"/>
                </a:solidFill>
                <a:latin typeface="+mj-lt"/>
                <a:ea typeface="+mj-ea"/>
                <a:cs typeface="+mj-cs"/>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r>
              <a:rPr lang="en-US" sz="3200">
                <a:latin typeface="Quattrocento Sans" panose="020B0604020202020204" charset="0"/>
              </a:rPr>
              <a:t>Presentation Outline</a:t>
            </a:r>
            <a:endParaRPr lang="en-US" sz="3200" dirty="0">
              <a:latin typeface="Quattrocento Sans" panose="020B0604020202020204" charset="0"/>
            </a:endParaRPr>
          </a:p>
        </p:txBody>
      </p:sp>
    </p:spTree>
    <p:extLst>
      <p:ext uri="{BB962C8B-B14F-4D97-AF65-F5344CB8AC3E}">
        <p14:creationId xmlns:p14="http://schemas.microsoft.com/office/powerpoint/2010/main" val="1397020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Introduction to Learning Analytics</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307127"/>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In a Nutshell</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pic>
        <p:nvPicPr>
          <p:cNvPr id="15" name="Google Shape;169;p9">
            <a:extLst>
              <a:ext uri="{FF2B5EF4-FFF2-40B4-BE49-F238E27FC236}">
                <a16:creationId xmlns:a16="http://schemas.microsoft.com/office/drawing/2014/main" id="{9B59487C-8CA3-4068-9B59-38CD92EE1BDD}"/>
              </a:ext>
            </a:extLst>
          </p:cNvPr>
          <p:cNvPicPr preferRelativeResize="0"/>
          <p:nvPr/>
        </p:nvPicPr>
        <p:blipFill>
          <a:blip r:embed="rId3">
            <a:alphaModFix/>
          </a:blip>
          <a:stretch>
            <a:fillRect/>
          </a:stretch>
        </p:blipFill>
        <p:spPr>
          <a:xfrm>
            <a:off x="5250736" y="1060337"/>
            <a:ext cx="4087665" cy="2404979"/>
          </a:xfrm>
          <a:prstGeom prst="rect">
            <a:avLst/>
          </a:prstGeom>
          <a:noFill/>
          <a:ln>
            <a:noFill/>
          </a:ln>
        </p:spPr>
      </p:pic>
      <p:pic>
        <p:nvPicPr>
          <p:cNvPr id="16" name="Google Shape;486;p14">
            <a:extLst>
              <a:ext uri="{FF2B5EF4-FFF2-40B4-BE49-F238E27FC236}">
                <a16:creationId xmlns:a16="http://schemas.microsoft.com/office/drawing/2014/main" id="{DD955172-9FE0-47CF-9FAB-2293E56F38DA}"/>
              </a:ext>
            </a:extLst>
          </p:cNvPr>
          <p:cNvPicPr preferRelativeResize="0"/>
          <p:nvPr/>
        </p:nvPicPr>
        <p:blipFill>
          <a:blip r:embed="rId4">
            <a:alphaModFix/>
          </a:blip>
          <a:stretch>
            <a:fillRect/>
          </a:stretch>
        </p:blipFill>
        <p:spPr>
          <a:xfrm>
            <a:off x="10201275" y="948818"/>
            <a:ext cx="1813761" cy="1485036"/>
          </a:xfrm>
          <a:prstGeom prst="rect">
            <a:avLst/>
          </a:prstGeom>
          <a:noFill/>
          <a:ln>
            <a:noFill/>
          </a:ln>
        </p:spPr>
      </p:pic>
      <p:sp>
        <p:nvSpPr>
          <p:cNvPr id="17" name="Google Shape;491;p14">
            <a:extLst>
              <a:ext uri="{FF2B5EF4-FFF2-40B4-BE49-F238E27FC236}">
                <a16:creationId xmlns:a16="http://schemas.microsoft.com/office/drawing/2014/main" id="{F70D15D2-23B2-417A-A539-6F431B8F6A14}"/>
              </a:ext>
            </a:extLst>
          </p:cNvPr>
          <p:cNvSpPr txBox="1"/>
          <p:nvPr/>
        </p:nvSpPr>
        <p:spPr>
          <a:xfrm>
            <a:off x="802192" y="1990724"/>
            <a:ext cx="4087664" cy="143827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dirty="0">
                <a:solidFill>
                  <a:srgbClr val="FF7C80"/>
                </a:solidFill>
                <a:latin typeface="Calibri"/>
                <a:ea typeface="Calibri"/>
                <a:cs typeface="Calibri"/>
                <a:sym typeface="Calibri"/>
              </a:rPr>
              <a:t>Virtual Classes:</a:t>
            </a:r>
            <a:endParaRPr sz="1600" b="1" dirty="0">
              <a:solidFill>
                <a:srgbClr val="FF7C80"/>
              </a:solidFill>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a:p>
            <a:pPr marL="285750" lvl="0" indent="-285750" algn="l" rtl="0">
              <a:spcBef>
                <a:spcPts val="0"/>
              </a:spcBef>
              <a:spcAft>
                <a:spcPts val="0"/>
              </a:spcAft>
              <a:buSzPct val="80000"/>
              <a:buFont typeface="Calibri"/>
              <a:buAutoNum type="arabicPeriod"/>
            </a:pPr>
            <a:r>
              <a:rPr lang="en-US" sz="1600" dirty="0">
                <a:latin typeface="Calibri"/>
                <a:ea typeface="Calibri"/>
                <a:cs typeface="Calibri"/>
                <a:sym typeface="Calibri"/>
              </a:rPr>
              <a:t>Created Learning Opportunities</a:t>
            </a:r>
            <a:endParaRPr sz="1600" dirty="0">
              <a:latin typeface="Calibri"/>
              <a:ea typeface="Calibri"/>
              <a:cs typeface="Calibri"/>
              <a:sym typeface="Calibri"/>
            </a:endParaRPr>
          </a:p>
          <a:p>
            <a:pPr marL="285750" lvl="0" indent="-285750" algn="l" rtl="0">
              <a:spcBef>
                <a:spcPts val="0"/>
              </a:spcBef>
              <a:spcAft>
                <a:spcPts val="0"/>
              </a:spcAft>
              <a:buSzPct val="80000"/>
              <a:buFont typeface="Calibri"/>
              <a:buAutoNum type="arabicPeriod"/>
            </a:pPr>
            <a:r>
              <a:rPr lang="en-US" sz="1600" dirty="0">
                <a:latin typeface="Calibri"/>
                <a:ea typeface="Calibri"/>
                <a:cs typeface="Calibri"/>
                <a:sym typeface="Calibri"/>
              </a:rPr>
              <a:t>Affect Teacher - Student interactions </a:t>
            </a: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p:txBody>
      </p:sp>
      <p:sp>
        <p:nvSpPr>
          <p:cNvPr id="19" name="Google Shape;492;p14">
            <a:extLst>
              <a:ext uri="{FF2B5EF4-FFF2-40B4-BE49-F238E27FC236}">
                <a16:creationId xmlns:a16="http://schemas.microsoft.com/office/drawing/2014/main" id="{1B747B45-B280-473E-8DB0-2151186B50D5}"/>
              </a:ext>
            </a:extLst>
          </p:cNvPr>
          <p:cNvSpPr txBox="1"/>
          <p:nvPr/>
        </p:nvSpPr>
        <p:spPr>
          <a:xfrm>
            <a:off x="4525218" y="3368646"/>
            <a:ext cx="3634643" cy="2863689"/>
          </a:xfrm>
          <a:prstGeom prst="rect">
            <a:avLst/>
          </a:prstGeom>
          <a:pattFill prst="pct30">
            <a:fgClr>
              <a:srgbClr val="F39CA9"/>
            </a:fgClr>
            <a:bgClr>
              <a:schemeClr val="bg1"/>
            </a:bgClr>
          </a:patt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600" b="1" dirty="0">
                <a:latin typeface="Calibri"/>
                <a:ea typeface="Calibri"/>
                <a:cs typeface="Calibri"/>
                <a:sym typeface="Calibri"/>
              </a:rPr>
              <a:t>A field on the rise.</a:t>
            </a:r>
            <a:endParaRPr sz="1600" b="1" dirty="0">
              <a:latin typeface="Calibri"/>
              <a:ea typeface="Calibri"/>
              <a:cs typeface="Calibri"/>
              <a:sym typeface="Calibri"/>
            </a:endParaRPr>
          </a:p>
          <a:p>
            <a:pPr marL="0" lvl="0" indent="0" algn="ctr" rtl="0">
              <a:spcBef>
                <a:spcPts val="0"/>
              </a:spcBef>
              <a:spcAft>
                <a:spcPts val="0"/>
              </a:spcAft>
              <a:buNone/>
            </a:pPr>
            <a:r>
              <a:rPr lang="en-US" sz="1600" b="1" dirty="0">
                <a:latin typeface="Calibri"/>
                <a:ea typeface="Calibri"/>
                <a:cs typeface="Calibri"/>
                <a:sym typeface="Calibri"/>
              </a:rPr>
              <a:t>Learning Analytics:</a:t>
            </a:r>
            <a:endParaRPr sz="1600" b="1" dirty="0">
              <a:latin typeface="Calibri"/>
              <a:ea typeface="Calibri"/>
              <a:cs typeface="Calibri"/>
              <a:sym typeface="Calibri"/>
            </a:endParaRPr>
          </a:p>
          <a:p>
            <a:pPr marL="0" lvl="0" indent="0" algn="l" rtl="0">
              <a:spcBef>
                <a:spcPts val="0"/>
              </a:spcBef>
              <a:spcAft>
                <a:spcPts val="0"/>
              </a:spcAft>
              <a:buNone/>
            </a:pPr>
            <a:endParaRPr lang="en-US" sz="1600" b="1" dirty="0">
              <a:latin typeface="Calibri"/>
              <a:ea typeface="Calibri"/>
              <a:cs typeface="Calibri"/>
              <a:sym typeface="Calibri"/>
            </a:endParaRPr>
          </a:p>
          <a:p>
            <a:pPr marL="114300" lvl="0" indent="-114300" algn="l" rtl="0">
              <a:spcBef>
                <a:spcPts val="0"/>
              </a:spcBef>
              <a:spcAft>
                <a:spcPts val="0"/>
              </a:spcAft>
              <a:buFont typeface="Arial" panose="020B0604020202020204" pitchFamily="34" charset="0"/>
              <a:buChar char="•"/>
            </a:pPr>
            <a:r>
              <a:rPr lang="en-US" sz="1600" b="1" dirty="0">
                <a:latin typeface="Calibri"/>
                <a:ea typeface="Calibri"/>
                <a:cs typeface="Calibri"/>
                <a:sym typeface="Calibri"/>
              </a:rPr>
              <a:t>Not a new Field</a:t>
            </a:r>
          </a:p>
          <a:p>
            <a:pPr marL="0" lvl="0" indent="0" algn="l" rtl="0">
              <a:spcBef>
                <a:spcPts val="0"/>
              </a:spcBef>
              <a:spcAft>
                <a:spcPts val="0"/>
              </a:spcAft>
              <a:buNone/>
            </a:pPr>
            <a:endParaRPr sz="1600" b="1" dirty="0">
              <a:latin typeface="Calibri"/>
              <a:ea typeface="Calibri"/>
              <a:cs typeface="Calibri"/>
              <a:sym typeface="Calibri"/>
            </a:endParaRPr>
          </a:p>
          <a:p>
            <a:pPr marL="114300" lvl="0" indent="-114300" algn="l" rtl="0">
              <a:spcBef>
                <a:spcPts val="0"/>
              </a:spcBef>
              <a:spcAft>
                <a:spcPts val="0"/>
              </a:spcAft>
              <a:buFont typeface="Arial" panose="020B0604020202020204" pitchFamily="34" charset="0"/>
              <a:buChar char="•"/>
            </a:pPr>
            <a:r>
              <a:rPr lang="en-US" sz="1600" b="1" dirty="0">
                <a:latin typeface="Calibri"/>
                <a:ea typeface="Calibri"/>
                <a:cs typeface="Calibri"/>
                <a:sym typeface="Calibri"/>
              </a:rPr>
              <a:t>What is the field about?</a:t>
            </a:r>
            <a:endParaRPr sz="1600" b="1" dirty="0">
              <a:latin typeface="Calibri"/>
              <a:ea typeface="Calibri"/>
              <a:cs typeface="Calibri"/>
              <a:sym typeface="Calibri"/>
            </a:endParaRPr>
          </a:p>
          <a:p>
            <a:pPr marL="0" lvl="0" indent="0" algn="l" rtl="0">
              <a:spcBef>
                <a:spcPts val="0"/>
              </a:spcBef>
              <a:spcAft>
                <a:spcPts val="0"/>
              </a:spcAft>
              <a:buNone/>
            </a:pPr>
            <a:r>
              <a:rPr lang="en-US" sz="1600" b="1" dirty="0">
                <a:latin typeface="Calibri"/>
                <a:ea typeface="Calibri"/>
                <a:cs typeface="Calibri"/>
                <a:sym typeface="Calibri"/>
              </a:rPr>
              <a:t>Measure - Collect - Analyze Students Data </a:t>
            </a:r>
            <a:endParaRPr sz="1600" b="1" dirty="0">
              <a:latin typeface="Calibri"/>
              <a:ea typeface="Calibri"/>
              <a:cs typeface="Calibri"/>
              <a:sym typeface="Calibri"/>
            </a:endParaRPr>
          </a:p>
          <a:p>
            <a:pPr marL="0" lvl="0" indent="0" algn="l" rtl="0">
              <a:spcBef>
                <a:spcPts val="0"/>
              </a:spcBef>
              <a:spcAft>
                <a:spcPts val="0"/>
              </a:spcAft>
              <a:buNone/>
            </a:pPr>
            <a:endParaRPr sz="1600" b="1" dirty="0">
              <a:latin typeface="Calibri"/>
              <a:ea typeface="Calibri"/>
              <a:cs typeface="Calibri"/>
              <a:sym typeface="Calibri"/>
            </a:endParaRPr>
          </a:p>
          <a:p>
            <a:pPr marL="114300" lvl="0" indent="-114300" algn="l" rtl="0">
              <a:spcBef>
                <a:spcPts val="0"/>
              </a:spcBef>
              <a:spcAft>
                <a:spcPts val="0"/>
              </a:spcAft>
              <a:buFont typeface="Arial" panose="020B0604020202020204" pitchFamily="34" charset="0"/>
              <a:buChar char="•"/>
            </a:pPr>
            <a:r>
              <a:rPr lang="en-US" sz="1600" b="1" dirty="0">
                <a:latin typeface="Calibri"/>
                <a:ea typeface="Calibri"/>
                <a:cs typeface="Calibri"/>
                <a:sym typeface="Calibri"/>
              </a:rPr>
              <a:t>What is purpose of the field?</a:t>
            </a:r>
            <a:endParaRPr sz="1600" b="1" dirty="0">
              <a:latin typeface="Calibri"/>
              <a:ea typeface="Calibri"/>
              <a:cs typeface="Calibri"/>
              <a:sym typeface="Calibri"/>
            </a:endParaRPr>
          </a:p>
          <a:p>
            <a:pPr marL="0" lvl="0" indent="0" algn="l" rtl="0">
              <a:spcBef>
                <a:spcPts val="0"/>
              </a:spcBef>
              <a:spcAft>
                <a:spcPts val="0"/>
              </a:spcAft>
              <a:buNone/>
            </a:pPr>
            <a:r>
              <a:rPr lang="en-US" sz="1600" b="1" dirty="0">
                <a:latin typeface="Calibri"/>
                <a:ea typeface="Calibri"/>
                <a:cs typeface="Calibri"/>
                <a:sym typeface="Calibri"/>
              </a:rPr>
              <a:t>Optimize learning environments</a:t>
            </a:r>
            <a:endParaRPr sz="1600" b="1" dirty="0">
              <a:latin typeface="Calibri"/>
              <a:ea typeface="Calibri"/>
              <a:cs typeface="Calibri"/>
              <a:sym typeface="Calibri"/>
            </a:endParaRPr>
          </a:p>
          <a:p>
            <a:pPr marL="0" lvl="0" indent="0" algn="l" rtl="0">
              <a:spcBef>
                <a:spcPts val="0"/>
              </a:spcBef>
              <a:spcAft>
                <a:spcPts val="0"/>
              </a:spcAft>
              <a:buNone/>
            </a:pPr>
            <a:endParaRPr sz="1600" b="1" dirty="0">
              <a:latin typeface="Calibri"/>
              <a:ea typeface="Calibri"/>
              <a:cs typeface="Calibri"/>
              <a:sym typeface="Calibri"/>
            </a:endParaRPr>
          </a:p>
          <a:p>
            <a:pPr marL="0" lvl="0" indent="0" algn="l" rtl="0">
              <a:spcBef>
                <a:spcPts val="0"/>
              </a:spcBef>
              <a:spcAft>
                <a:spcPts val="0"/>
              </a:spcAft>
              <a:buNone/>
            </a:pPr>
            <a:endParaRPr sz="1600" b="1" dirty="0">
              <a:latin typeface="Calibri"/>
              <a:ea typeface="Calibri"/>
              <a:cs typeface="Calibri"/>
              <a:sym typeface="Calibri"/>
            </a:endParaRPr>
          </a:p>
          <a:p>
            <a:pPr marL="0" lvl="0" indent="0" algn="l" rtl="0">
              <a:spcBef>
                <a:spcPts val="0"/>
              </a:spcBef>
              <a:spcAft>
                <a:spcPts val="0"/>
              </a:spcAft>
              <a:buNone/>
            </a:pPr>
            <a:endParaRPr sz="1600" b="1" dirty="0">
              <a:latin typeface="Calibri"/>
              <a:ea typeface="Calibri"/>
              <a:cs typeface="Calibri"/>
              <a:sym typeface="Calibri"/>
            </a:endParaRPr>
          </a:p>
          <a:p>
            <a:pPr marL="0" lvl="0" indent="0" algn="l" rtl="0">
              <a:spcBef>
                <a:spcPts val="0"/>
              </a:spcBef>
              <a:spcAft>
                <a:spcPts val="0"/>
              </a:spcAft>
              <a:buNone/>
            </a:pPr>
            <a:endParaRPr sz="1600" b="1" dirty="0">
              <a:latin typeface="Calibri"/>
              <a:ea typeface="Calibri"/>
              <a:cs typeface="Calibri"/>
              <a:sym typeface="Calibri"/>
            </a:endParaRPr>
          </a:p>
          <a:p>
            <a:pPr marL="0" lvl="0" indent="0" algn="l" rtl="0">
              <a:spcBef>
                <a:spcPts val="0"/>
              </a:spcBef>
              <a:spcAft>
                <a:spcPts val="0"/>
              </a:spcAft>
              <a:buNone/>
            </a:pPr>
            <a:endParaRPr sz="1600" b="1" dirty="0">
              <a:latin typeface="Calibri"/>
              <a:ea typeface="Calibri"/>
              <a:cs typeface="Calibri"/>
              <a:sym typeface="Calibri"/>
            </a:endParaRPr>
          </a:p>
        </p:txBody>
      </p:sp>
      <p:sp>
        <p:nvSpPr>
          <p:cNvPr id="21" name="Google Shape;489;p14">
            <a:extLst>
              <a:ext uri="{FF2B5EF4-FFF2-40B4-BE49-F238E27FC236}">
                <a16:creationId xmlns:a16="http://schemas.microsoft.com/office/drawing/2014/main" id="{27DBA136-38A9-4D72-98C1-10BE5EEE3B09}"/>
              </a:ext>
            </a:extLst>
          </p:cNvPr>
          <p:cNvSpPr txBox="1"/>
          <p:nvPr/>
        </p:nvSpPr>
        <p:spPr>
          <a:xfrm>
            <a:off x="5546841" y="1085199"/>
            <a:ext cx="3355140" cy="2600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400" dirty="0">
                <a:latin typeface="Calibri"/>
                <a:ea typeface="Calibri"/>
                <a:cs typeface="Calibri"/>
                <a:sym typeface="Calibri"/>
              </a:rPr>
              <a:t>Total Students Impacted By Covid - 19</a:t>
            </a:r>
            <a:endParaRPr sz="1400" dirty="0">
              <a:latin typeface="Calibri"/>
              <a:ea typeface="Calibri"/>
              <a:cs typeface="Calibri"/>
              <a:sym typeface="Calibri"/>
            </a:endParaRPr>
          </a:p>
        </p:txBody>
      </p:sp>
      <p:sp>
        <p:nvSpPr>
          <p:cNvPr id="8" name="TextBox 7">
            <a:extLst>
              <a:ext uri="{FF2B5EF4-FFF2-40B4-BE49-F238E27FC236}">
                <a16:creationId xmlns:a16="http://schemas.microsoft.com/office/drawing/2014/main" id="{DE2F8502-AC0F-4775-A1FF-65D35EA83896}"/>
              </a:ext>
            </a:extLst>
          </p:cNvPr>
          <p:cNvSpPr txBox="1"/>
          <p:nvPr/>
        </p:nvSpPr>
        <p:spPr>
          <a:xfrm>
            <a:off x="9132017" y="2610428"/>
            <a:ext cx="3059983" cy="276999"/>
          </a:xfrm>
          <a:prstGeom prst="rect">
            <a:avLst/>
          </a:prstGeom>
          <a:noFill/>
          <a:ln w="28575">
            <a:solidFill>
              <a:schemeClr val="tx1"/>
            </a:solidFill>
          </a:ln>
        </p:spPr>
        <p:txBody>
          <a:bodyPr wrap="square" rtlCol="0">
            <a:spAutoFit/>
          </a:bodyPr>
          <a:lstStyle/>
          <a:p>
            <a:r>
              <a:rPr lang="en-US" sz="1200" dirty="0"/>
              <a:t>91% of students switched to online education </a:t>
            </a:r>
            <a:endParaRPr lang="nl-BE" sz="1200" dirty="0"/>
          </a:p>
        </p:txBody>
      </p:sp>
      <p:sp>
        <p:nvSpPr>
          <p:cNvPr id="27" name="Freeform: Shape 26">
            <a:extLst>
              <a:ext uri="{FF2B5EF4-FFF2-40B4-BE49-F238E27FC236}">
                <a16:creationId xmlns:a16="http://schemas.microsoft.com/office/drawing/2014/main" id="{12F83104-B7BC-4675-A77A-92F25B7763F2}"/>
              </a:ext>
            </a:extLst>
          </p:cNvPr>
          <p:cNvSpPr/>
          <p:nvPr/>
        </p:nvSpPr>
        <p:spPr>
          <a:xfrm>
            <a:off x="11058525" y="1866900"/>
            <a:ext cx="826167" cy="704850"/>
          </a:xfrm>
          <a:custGeom>
            <a:avLst/>
            <a:gdLst>
              <a:gd name="connsiteX0" fmla="*/ 466725 w 826167"/>
              <a:gd name="connsiteY0" fmla="*/ 0 h 704850"/>
              <a:gd name="connsiteX1" fmla="*/ 809625 w 826167"/>
              <a:gd name="connsiteY1" fmla="*/ 371475 h 704850"/>
              <a:gd name="connsiteX2" fmla="*/ 0 w 826167"/>
              <a:gd name="connsiteY2" fmla="*/ 704850 h 704850"/>
            </a:gdLst>
            <a:ahLst/>
            <a:cxnLst>
              <a:cxn ang="0">
                <a:pos x="connsiteX0" y="connsiteY0"/>
              </a:cxn>
              <a:cxn ang="0">
                <a:pos x="connsiteX1" y="connsiteY1"/>
              </a:cxn>
              <a:cxn ang="0">
                <a:pos x="connsiteX2" y="connsiteY2"/>
              </a:cxn>
            </a:cxnLst>
            <a:rect l="l" t="t" r="r" b="b"/>
            <a:pathLst>
              <a:path w="826167" h="704850">
                <a:moveTo>
                  <a:pt x="466725" y="0"/>
                </a:moveTo>
                <a:cubicBezTo>
                  <a:pt x="677069" y="127000"/>
                  <a:pt x="887413" y="254000"/>
                  <a:pt x="809625" y="371475"/>
                </a:cubicBezTo>
                <a:cubicBezTo>
                  <a:pt x="731838" y="488950"/>
                  <a:pt x="365919" y="596900"/>
                  <a:pt x="0" y="704850"/>
                </a:cubicBezTo>
              </a:path>
            </a:pathLst>
          </a:cu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24" name="Google Shape;483;p14">
            <a:extLst>
              <a:ext uri="{FF2B5EF4-FFF2-40B4-BE49-F238E27FC236}">
                <a16:creationId xmlns:a16="http://schemas.microsoft.com/office/drawing/2014/main" id="{DDFEC558-F791-464F-966B-954E0FDEB348}"/>
              </a:ext>
            </a:extLst>
          </p:cNvPr>
          <p:cNvSpPr txBox="1"/>
          <p:nvPr/>
        </p:nvSpPr>
        <p:spPr>
          <a:xfrm>
            <a:off x="612032" y="3368647"/>
            <a:ext cx="3436348" cy="2863688"/>
          </a:xfrm>
          <a:prstGeom prst="rect">
            <a:avLst/>
          </a:prstGeom>
          <a:noFill/>
          <a:ln w="19050">
            <a:solidFill>
              <a:srgbClr val="FF7C80"/>
            </a:solidFill>
            <a:prstDash val="lgDashDot"/>
            <a:extLst>
              <a:ext uri="{C807C97D-BFC1-408E-A445-0C87EB9F89A2}">
                <ask:lineSketchStyleProps xmlns:ask="http://schemas.microsoft.com/office/drawing/2018/sketchyshapes" sd="2549742419">
                  <a:custGeom>
                    <a:avLst/>
                    <a:gdLst>
                      <a:gd name="connsiteX0" fmla="*/ 0 w 3436348"/>
                      <a:gd name="connsiteY0" fmla="*/ 0 h 2560484"/>
                      <a:gd name="connsiteX1" fmla="*/ 503998 w 3436348"/>
                      <a:gd name="connsiteY1" fmla="*/ 0 h 2560484"/>
                      <a:gd name="connsiteX2" fmla="*/ 1042359 w 3436348"/>
                      <a:gd name="connsiteY2" fmla="*/ 0 h 2560484"/>
                      <a:gd name="connsiteX3" fmla="*/ 1649447 w 3436348"/>
                      <a:gd name="connsiteY3" fmla="*/ 0 h 2560484"/>
                      <a:gd name="connsiteX4" fmla="*/ 2256535 w 3436348"/>
                      <a:gd name="connsiteY4" fmla="*/ 0 h 2560484"/>
                      <a:gd name="connsiteX5" fmla="*/ 2760533 w 3436348"/>
                      <a:gd name="connsiteY5" fmla="*/ 0 h 2560484"/>
                      <a:gd name="connsiteX6" fmla="*/ 3436348 w 3436348"/>
                      <a:gd name="connsiteY6" fmla="*/ 0 h 2560484"/>
                      <a:gd name="connsiteX7" fmla="*/ 3436348 w 3436348"/>
                      <a:gd name="connsiteY7" fmla="*/ 486492 h 2560484"/>
                      <a:gd name="connsiteX8" fmla="*/ 3436348 w 3436348"/>
                      <a:gd name="connsiteY8" fmla="*/ 1024194 h 2560484"/>
                      <a:gd name="connsiteX9" fmla="*/ 3436348 w 3436348"/>
                      <a:gd name="connsiteY9" fmla="*/ 1587500 h 2560484"/>
                      <a:gd name="connsiteX10" fmla="*/ 3436348 w 3436348"/>
                      <a:gd name="connsiteY10" fmla="*/ 2073992 h 2560484"/>
                      <a:gd name="connsiteX11" fmla="*/ 3436348 w 3436348"/>
                      <a:gd name="connsiteY11" fmla="*/ 2560484 h 2560484"/>
                      <a:gd name="connsiteX12" fmla="*/ 2966714 w 3436348"/>
                      <a:gd name="connsiteY12" fmla="*/ 2560484 h 2560484"/>
                      <a:gd name="connsiteX13" fmla="*/ 2359626 w 3436348"/>
                      <a:gd name="connsiteY13" fmla="*/ 2560484 h 2560484"/>
                      <a:gd name="connsiteX14" fmla="*/ 1855628 w 3436348"/>
                      <a:gd name="connsiteY14" fmla="*/ 2560484 h 2560484"/>
                      <a:gd name="connsiteX15" fmla="*/ 1214176 w 3436348"/>
                      <a:gd name="connsiteY15" fmla="*/ 2560484 h 2560484"/>
                      <a:gd name="connsiteX16" fmla="*/ 744542 w 3436348"/>
                      <a:gd name="connsiteY16" fmla="*/ 2560484 h 2560484"/>
                      <a:gd name="connsiteX17" fmla="*/ 0 w 3436348"/>
                      <a:gd name="connsiteY17" fmla="*/ 2560484 h 2560484"/>
                      <a:gd name="connsiteX18" fmla="*/ 0 w 3436348"/>
                      <a:gd name="connsiteY18" fmla="*/ 2099597 h 2560484"/>
                      <a:gd name="connsiteX19" fmla="*/ 0 w 3436348"/>
                      <a:gd name="connsiteY19" fmla="*/ 1638710 h 2560484"/>
                      <a:gd name="connsiteX20" fmla="*/ 0 w 3436348"/>
                      <a:gd name="connsiteY20" fmla="*/ 1126613 h 2560484"/>
                      <a:gd name="connsiteX21" fmla="*/ 0 w 3436348"/>
                      <a:gd name="connsiteY21" fmla="*/ 691331 h 2560484"/>
                      <a:gd name="connsiteX22" fmla="*/ 0 w 3436348"/>
                      <a:gd name="connsiteY22" fmla="*/ 0 h 256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436348" h="2560484" extrusionOk="0">
                        <a:moveTo>
                          <a:pt x="0" y="0"/>
                        </a:moveTo>
                        <a:cubicBezTo>
                          <a:pt x="244360" y="-29388"/>
                          <a:pt x="295101" y="25662"/>
                          <a:pt x="503998" y="0"/>
                        </a:cubicBezTo>
                        <a:cubicBezTo>
                          <a:pt x="712895" y="-25662"/>
                          <a:pt x="876929" y="8404"/>
                          <a:pt x="1042359" y="0"/>
                        </a:cubicBezTo>
                        <a:cubicBezTo>
                          <a:pt x="1207789" y="-8404"/>
                          <a:pt x="1446386" y="3102"/>
                          <a:pt x="1649447" y="0"/>
                        </a:cubicBezTo>
                        <a:cubicBezTo>
                          <a:pt x="1852508" y="-3102"/>
                          <a:pt x="2071960" y="67560"/>
                          <a:pt x="2256535" y="0"/>
                        </a:cubicBezTo>
                        <a:cubicBezTo>
                          <a:pt x="2441110" y="-67560"/>
                          <a:pt x="2652311" y="38084"/>
                          <a:pt x="2760533" y="0"/>
                        </a:cubicBezTo>
                        <a:cubicBezTo>
                          <a:pt x="2868755" y="-38084"/>
                          <a:pt x="3135807" y="24511"/>
                          <a:pt x="3436348" y="0"/>
                        </a:cubicBezTo>
                        <a:cubicBezTo>
                          <a:pt x="3474919" y="203774"/>
                          <a:pt x="3381326" y="280968"/>
                          <a:pt x="3436348" y="486492"/>
                        </a:cubicBezTo>
                        <a:cubicBezTo>
                          <a:pt x="3491370" y="692016"/>
                          <a:pt x="3423696" y="849503"/>
                          <a:pt x="3436348" y="1024194"/>
                        </a:cubicBezTo>
                        <a:cubicBezTo>
                          <a:pt x="3449000" y="1198885"/>
                          <a:pt x="3423838" y="1316901"/>
                          <a:pt x="3436348" y="1587500"/>
                        </a:cubicBezTo>
                        <a:cubicBezTo>
                          <a:pt x="3448858" y="1858099"/>
                          <a:pt x="3425917" y="1901829"/>
                          <a:pt x="3436348" y="2073992"/>
                        </a:cubicBezTo>
                        <a:cubicBezTo>
                          <a:pt x="3446779" y="2246155"/>
                          <a:pt x="3395113" y="2351900"/>
                          <a:pt x="3436348" y="2560484"/>
                        </a:cubicBezTo>
                        <a:cubicBezTo>
                          <a:pt x="3320381" y="2607356"/>
                          <a:pt x="3110409" y="2544802"/>
                          <a:pt x="2966714" y="2560484"/>
                        </a:cubicBezTo>
                        <a:cubicBezTo>
                          <a:pt x="2823019" y="2576166"/>
                          <a:pt x="2581506" y="2512998"/>
                          <a:pt x="2359626" y="2560484"/>
                        </a:cubicBezTo>
                        <a:cubicBezTo>
                          <a:pt x="2137746" y="2607970"/>
                          <a:pt x="2008118" y="2553456"/>
                          <a:pt x="1855628" y="2560484"/>
                        </a:cubicBezTo>
                        <a:cubicBezTo>
                          <a:pt x="1703138" y="2567512"/>
                          <a:pt x="1519327" y="2518902"/>
                          <a:pt x="1214176" y="2560484"/>
                        </a:cubicBezTo>
                        <a:cubicBezTo>
                          <a:pt x="909025" y="2602066"/>
                          <a:pt x="869721" y="2550552"/>
                          <a:pt x="744542" y="2560484"/>
                        </a:cubicBezTo>
                        <a:cubicBezTo>
                          <a:pt x="619363" y="2570416"/>
                          <a:pt x="360280" y="2474517"/>
                          <a:pt x="0" y="2560484"/>
                        </a:cubicBezTo>
                        <a:cubicBezTo>
                          <a:pt x="-10724" y="2364137"/>
                          <a:pt x="39426" y="2237095"/>
                          <a:pt x="0" y="2099597"/>
                        </a:cubicBezTo>
                        <a:cubicBezTo>
                          <a:pt x="-39426" y="1962099"/>
                          <a:pt x="33201" y="1777382"/>
                          <a:pt x="0" y="1638710"/>
                        </a:cubicBezTo>
                        <a:cubicBezTo>
                          <a:pt x="-33201" y="1500038"/>
                          <a:pt x="21451" y="1239260"/>
                          <a:pt x="0" y="1126613"/>
                        </a:cubicBezTo>
                        <a:cubicBezTo>
                          <a:pt x="-21451" y="1013966"/>
                          <a:pt x="45743" y="901617"/>
                          <a:pt x="0" y="691331"/>
                        </a:cubicBezTo>
                        <a:cubicBezTo>
                          <a:pt x="-45743" y="481045"/>
                          <a:pt x="12958" y="280553"/>
                          <a:pt x="0" y="0"/>
                        </a:cubicBezTo>
                        <a:close/>
                      </a:path>
                    </a:pathLst>
                  </a:custGeom>
                  <ask:type>
                    <ask:lineSketchNone/>
                  </ask:type>
                </ask:lineSketchStyleProps>
              </a:ext>
            </a:extLst>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600" b="1" dirty="0">
                <a:solidFill>
                  <a:srgbClr val="FF7C80"/>
                </a:solidFill>
                <a:latin typeface="Calibri"/>
                <a:ea typeface="Calibri"/>
                <a:cs typeface="Calibri"/>
                <a:sym typeface="Calibri"/>
              </a:rPr>
              <a:t>A novel education paradigm:</a:t>
            </a:r>
          </a:p>
          <a:p>
            <a:pPr marL="0" lvl="0" indent="0" algn="l" rtl="0">
              <a:lnSpc>
                <a:spcPct val="115000"/>
              </a:lnSpc>
              <a:spcBef>
                <a:spcPts val="0"/>
              </a:spcBef>
              <a:spcAft>
                <a:spcPts val="0"/>
              </a:spcAft>
              <a:buNone/>
            </a:pPr>
            <a:r>
              <a:rPr lang="en-US" sz="1600" dirty="0">
                <a:latin typeface="Calibri"/>
                <a:ea typeface="Calibri"/>
                <a:cs typeface="Calibri"/>
                <a:sym typeface="Calibri"/>
              </a:rPr>
              <a:t>The Difficulties.</a:t>
            </a:r>
            <a:endParaRPr sz="1600" dirty="0">
              <a:latin typeface="Calibri"/>
              <a:ea typeface="Calibri"/>
              <a:cs typeface="Calibri"/>
              <a:sym typeface="Calibri"/>
            </a:endParaRPr>
          </a:p>
          <a:p>
            <a:pPr marL="0" lvl="0" indent="0" algn="l" rtl="0">
              <a:lnSpc>
                <a:spcPct val="115000"/>
              </a:lnSpc>
              <a:spcBef>
                <a:spcPts val="0"/>
              </a:spcBef>
              <a:spcAft>
                <a:spcPts val="0"/>
              </a:spcAft>
              <a:buNone/>
            </a:pPr>
            <a:endParaRPr sz="1600" dirty="0">
              <a:solidFill>
                <a:schemeClr val="dk1"/>
              </a:solidFill>
              <a:latin typeface="Calibri"/>
              <a:ea typeface="Calibri"/>
              <a:cs typeface="Calibri"/>
              <a:sym typeface="Calibri"/>
            </a:endParaRPr>
          </a:p>
          <a:p>
            <a:pPr marL="171450" lvl="0" indent="-136525" algn="l" rtl="0">
              <a:lnSpc>
                <a:spcPct val="150000"/>
              </a:lnSpc>
              <a:spcBef>
                <a:spcPts val="0"/>
              </a:spcBef>
              <a:spcAft>
                <a:spcPts val="0"/>
              </a:spcAft>
              <a:buClr>
                <a:schemeClr val="dk1"/>
              </a:buClr>
              <a:buSzPts val="800"/>
              <a:buFont typeface="Calibri"/>
              <a:buChar char="●"/>
            </a:pPr>
            <a:r>
              <a:rPr lang="en-US" sz="1600" dirty="0">
                <a:solidFill>
                  <a:schemeClr val="dk1"/>
                </a:solidFill>
                <a:latin typeface="Calibri"/>
                <a:ea typeface="Calibri"/>
                <a:cs typeface="Calibri"/>
                <a:sym typeface="Calibri"/>
              </a:rPr>
              <a:t>Exacerbated learning inequities</a:t>
            </a:r>
            <a:endParaRPr sz="1600" dirty="0">
              <a:solidFill>
                <a:schemeClr val="dk1"/>
              </a:solidFill>
              <a:latin typeface="Calibri"/>
              <a:ea typeface="Calibri"/>
              <a:cs typeface="Calibri"/>
              <a:sym typeface="Calibri"/>
            </a:endParaRPr>
          </a:p>
          <a:p>
            <a:pPr marL="171450" lvl="0" indent="-136525" algn="l" rtl="0">
              <a:lnSpc>
                <a:spcPct val="150000"/>
              </a:lnSpc>
              <a:spcBef>
                <a:spcPts val="0"/>
              </a:spcBef>
              <a:spcAft>
                <a:spcPts val="0"/>
              </a:spcAft>
              <a:buClr>
                <a:schemeClr val="dk1"/>
              </a:buClr>
              <a:buSzPts val="800"/>
              <a:buFont typeface="Calibri"/>
              <a:buChar char="●"/>
            </a:pPr>
            <a:r>
              <a:rPr lang="en-US" sz="1600" dirty="0">
                <a:solidFill>
                  <a:schemeClr val="dk1"/>
                </a:solidFill>
                <a:latin typeface="Calibri"/>
                <a:ea typeface="Calibri"/>
                <a:cs typeface="Calibri"/>
                <a:sym typeface="Calibri"/>
              </a:rPr>
              <a:t>Its effectiveness is questioned</a:t>
            </a:r>
            <a:endParaRPr sz="1600" dirty="0">
              <a:solidFill>
                <a:schemeClr val="dk1"/>
              </a:solidFill>
              <a:latin typeface="Calibri"/>
              <a:ea typeface="Calibri"/>
              <a:cs typeface="Calibri"/>
              <a:sym typeface="Calibri"/>
            </a:endParaRPr>
          </a:p>
          <a:p>
            <a:pPr marL="171450" lvl="0" indent="-136525" algn="l" rtl="0">
              <a:lnSpc>
                <a:spcPct val="150000"/>
              </a:lnSpc>
              <a:spcBef>
                <a:spcPts val="0"/>
              </a:spcBef>
              <a:spcAft>
                <a:spcPts val="0"/>
              </a:spcAft>
              <a:buClr>
                <a:schemeClr val="dk1"/>
              </a:buClr>
              <a:buSzPts val="800"/>
              <a:buFont typeface="Calibri"/>
              <a:buChar char="●"/>
            </a:pPr>
            <a:r>
              <a:rPr lang="en-US" sz="1600" dirty="0">
                <a:solidFill>
                  <a:schemeClr val="dk1"/>
                </a:solidFill>
                <a:latin typeface="Calibri"/>
                <a:ea typeface="Calibri"/>
                <a:cs typeface="Calibri"/>
                <a:sym typeface="Calibri"/>
              </a:rPr>
              <a:t>Novel challenges for teachers</a:t>
            </a:r>
            <a:endParaRPr sz="1600" dirty="0">
              <a:solidFill>
                <a:schemeClr val="dk1"/>
              </a:solidFill>
              <a:latin typeface="Calibri"/>
              <a:ea typeface="Calibri"/>
              <a:cs typeface="Calibri"/>
              <a:sym typeface="Calibri"/>
            </a:endParaRPr>
          </a:p>
          <a:p>
            <a:pPr marL="171450" lvl="0" indent="-136525" algn="l" rtl="0">
              <a:lnSpc>
                <a:spcPct val="150000"/>
              </a:lnSpc>
              <a:spcBef>
                <a:spcPts val="0"/>
              </a:spcBef>
              <a:spcAft>
                <a:spcPts val="0"/>
              </a:spcAft>
              <a:buClr>
                <a:schemeClr val="dk1"/>
              </a:buClr>
              <a:buSzPts val="800"/>
              <a:buFont typeface="Calibri"/>
              <a:buChar char="●"/>
            </a:pPr>
            <a:r>
              <a:rPr lang="en-US" sz="1600" dirty="0">
                <a:solidFill>
                  <a:schemeClr val="dk1"/>
                </a:solidFill>
                <a:latin typeface="Calibri"/>
                <a:ea typeface="Calibri"/>
                <a:cs typeface="Calibri"/>
                <a:sym typeface="Calibri"/>
              </a:rPr>
              <a:t>Trouble in monitoring performances</a:t>
            </a:r>
            <a:endParaRPr sz="1600" dirty="0">
              <a:latin typeface="Calibri"/>
              <a:ea typeface="Calibri"/>
              <a:cs typeface="Calibri"/>
              <a:sym typeface="Calibri"/>
            </a:endParaRPr>
          </a:p>
        </p:txBody>
      </p:sp>
      <p:sp>
        <p:nvSpPr>
          <p:cNvPr id="25" name="Google Shape;493;p14">
            <a:extLst>
              <a:ext uri="{FF2B5EF4-FFF2-40B4-BE49-F238E27FC236}">
                <a16:creationId xmlns:a16="http://schemas.microsoft.com/office/drawing/2014/main" id="{EA36EAAA-AB57-4AF2-874E-F3DC8E5A5079}"/>
              </a:ext>
            </a:extLst>
          </p:cNvPr>
          <p:cNvSpPr/>
          <p:nvPr/>
        </p:nvSpPr>
        <p:spPr>
          <a:xfrm>
            <a:off x="4262386" y="3577718"/>
            <a:ext cx="992108" cy="326801"/>
          </a:xfrm>
          <a:prstGeom prst="leftRightArrow">
            <a:avLst>
              <a:gd name="adj1" fmla="val 50000"/>
              <a:gd name="adj2" fmla="val 50000"/>
            </a:avLst>
          </a:prstGeom>
          <a:solidFill>
            <a:srgbClr val="44546A"/>
          </a:solidFill>
          <a:ln w="28575" cap="flat" cmpd="sng">
            <a:solidFill>
              <a:srgbClr val="FF7C8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82;p14">
            <a:extLst>
              <a:ext uri="{FF2B5EF4-FFF2-40B4-BE49-F238E27FC236}">
                <a16:creationId xmlns:a16="http://schemas.microsoft.com/office/drawing/2014/main" id="{144DBE8D-865C-4AF2-9FC2-A4EEAAD3829E}"/>
              </a:ext>
            </a:extLst>
          </p:cNvPr>
          <p:cNvSpPr txBox="1"/>
          <p:nvPr/>
        </p:nvSpPr>
        <p:spPr>
          <a:xfrm>
            <a:off x="8584481" y="3368646"/>
            <a:ext cx="3300211" cy="2863689"/>
          </a:xfrm>
          <a:prstGeom prst="rect">
            <a:avLst/>
          </a:prstGeom>
          <a:noFill/>
          <a:ln w="19050">
            <a:solidFill>
              <a:srgbClr val="F39CA9"/>
            </a:solidFill>
            <a:prstDash val="lgDashDot"/>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dirty="0">
                <a:solidFill>
                  <a:srgbClr val="FF7C80"/>
                </a:solidFill>
                <a:latin typeface="Calibri"/>
                <a:ea typeface="Calibri"/>
                <a:cs typeface="Calibri"/>
                <a:sym typeface="Calibri"/>
              </a:rPr>
              <a:t>A Novel Education Paradigm:</a:t>
            </a:r>
          </a:p>
          <a:p>
            <a:pPr marL="0" lvl="0" indent="0" algn="l" rtl="0">
              <a:spcBef>
                <a:spcPts val="0"/>
              </a:spcBef>
              <a:spcAft>
                <a:spcPts val="0"/>
              </a:spcAft>
              <a:buNone/>
            </a:pPr>
            <a:r>
              <a:rPr lang="en-US" sz="1600" dirty="0">
                <a:latin typeface="Calibri"/>
                <a:ea typeface="Calibri"/>
                <a:cs typeface="Calibri"/>
                <a:sym typeface="Calibri"/>
              </a:rPr>
              <a:t>The Explosion of Data.</a:t>
            </a: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a:p>
            <a:pPr marL="0" lvl="0" indent="0" algn="l" rtl="0">
              <a:spcBef>
                <a:spcPts val="0"/>
              </a:spcBef>
              <a:spcAft>
                <a:spcPts val="0"/>
              </a:spcAft>
              <a:buNone/>
            </a:pPr>
            <a:endParaRPr lang="en-US" sz="1600" dirty="0">
              <a:latin typeface="Calibri"/>
              <a:ea typeface="Calibri"/>
              <a:cs typeface="Calibri"/>
              <a:sym typeface="Calibri"/>
            </a:endParaRPr>
          </a:p>
          <a:p>
            <a:pPr marL="0" lvl="0" indent="0" algn="l" rtl="0">
              <a:spcBef>
                <a:spcPts val="0"/>
              </a:spcBef>
              <a:spcAft>
                <a:spcPts val="0"/>
              </a:spcAft>
              <a:buNone/>
            </a:pPr>
            <a:r>
              <a:rPr lang="en-US" sz="1600" dirty="0">
                <a:latin typeface="Calibri"/>
                <a:ea typeface="Calibri"/>
                <a:cs typeface="Calibri"/>
                <a:sym typeface="Calibri"/>
              </a:rPr>
              <a:t>History tells us:</a:t>
            </a: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a:p>
            <a:pPr marL="142875" lvl="0" indent="-136525" algn="l" rtl="0">
              <a:lnSpc>
                <a:spcPct val="150000"/>
              </a:lnSpc>
              <a:spcBef>
                <a:spcPts val="0"/>
              </a:spcBef>
              <a:spcAft>
                <a:spcPts val="0"/>
              </a:spcAft>
              <a:buSzPts val="800"/>
              <a:buFont typeface="Calibri"/>
              <a:buChar char="●"/>
            </a:pPr>
            <a:r>
              <a:rPr lang="en-US" sz="1600" dirty="0">
                <a:latin typeface="Calibri"/>
                <a:ea typeface="Calibri"/>
                <a:cs typeface="Calibri"/>
                <a:sym typeface="Calibri"/>
              </a:rPr>
              <a:t>Understand situations better</a:t>
            </a:r>
            <a:endParaRPr sz="1600" dirty="0">
              <a:latin typeface="Calibri"/>
              <a:ea typeface="Calibri"/>
              <a:cs typeface="Calibri"/>
              <a:sym typeface="Calibri"/>
            </a:endParaRPr>
          </a:p>
          <a:p>
            <a:pPr marL="142875" lvl="0" indent="-136525" algn="l" rtl="0">
              <a:lnSpc>
                <a:spcPct val="150000"/>
              </a:lnSpc>
              <a:spcBef>
                <a:spcPts val="0"/>
              </a:spcBef>
              <a:spcAft>
                <a:spcPts val="0"/>
              </a:spcAft>
              <a:buSzPts val="800"/>
              <a:buFont typeface="Calibri"/>
              <a:buChar char="●"/>
            </a:pPr>
            <a:r>
              <a:rPr lang="en-US" sz="1600" dirty="0">
                <a:latin typeface="Calibri"/>
                <a:ea typeface="Calibri"/>
                <a:cs typeface="Calibri"/>
                <a:sym typeface="Calibri"/>
              </a:rPr>
              <a:t>Predict future with higher accuracy</a:t>
            </a: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p:txBody>
      </p:sp>
      <p:sp>
        <p:nvSpPr>
          <p:cNvPr id="30" name="Google Shape;493;p14">
            <a:extLst>
              <a:ext uri="{FF2B5EF4-FFF2-40B4-BE49-F238E27FC236}">
                <a16:creationId xmlns:a16="http://schemas.microsoft.com/office/drawing/2014/main" id="{AE02DDD1-3510-4186-A5E3-7E5773423045}"/>
              </a:ext>
            </a:extLst>
          </p:cNvPr>
          <p:cNvSpPr/>
          <p:nvPr/>
        </p:nvSpPr>
        <p:spPr>
          <a:xfrm>
            <a:off x="7544632" y="3572199"/>
            <a:ext cx="992108" cy="326801"/>
          </a:xfrm>
          <a:prstGeom prst="leftRightArrow">
            <a:avLst>
              <a:gd name="adj1" fmla="val 50000"/>
              <a:gd name="adj2" fmla="val 50000"/>
            </a:avLst>
          </a:prstGeom>
          <a:solidFill>
            <a:srgbClr val="44546A"/>
          </a:solidFill>
          <a:ln w="28575" cap="flat" cmpd="sng">
            <a:solidFill>
              <a:srgbClr val="FF7C8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TextBox 19">
            <a:extLst>
              <a:ext uri="{FF2B5EF4-FFF2-40B4-BE49-F238E27FC236}">
                <a16:creationId xmlns:a16="http://schemas.microsoft.com/office/drawing/2014/main" id="{745672A5-FD6E-4ED9-9A1D-838596537960}"/>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22" name="Rectangle 21">
            <a:extLst>
              <a:ext uri="{FF2B5EF4-FFF2-40B4-BE49-F238E27FC236}">
                <a16:creationId xmlns:a16="http://schemas.microsoft.com/office/drawing/2014/main" id="{0E3D48D1-C5A5-497E-92E1-54354490547A}"/>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3" name="TextBox 22">
            <a:extLst>
              <a:ext uri="{FF2B5EF4-FFF2-40B4-BE49-F238E27FC236}">
                <a16:creationId xmlns:a16="http://schemas.microsoft.com/office/drawing/2014/main" id="{FB44358F-6CF3-4253-89E3-753C66E2F373}"/>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9" name="Rectangle 28">
            <a:extLst>
              <a:ext uri="{FF2B5EF4-FFF2-40B4-BE49-F238E27FC236}">
                <a16:creationId xmlns:a16="http://schemas.microsoft.com/office/drawing/2014/main" id="{1407BB84-BB9B-4617-946E-DDEC8ABB7CD2}"/>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endParaRPr lang="nl-BE" dirty="0"/>
          </a:p>
        </p:txBody>
      </p:sp>
      <p:sp>
        <p:nvSpPr>
          <p:cNvPr id="2" name="TextBox 1">
            <a:extLst>
              <a:ext uri="{FF2B5EF4-FFF2-40B4-BE49-F238E27FC236}">
                <a16:creationId xmlns:a16="http://schemas.microsoft.com/office/drawing/2014/main" id="{6F112D1B-6E5A-4D33-921E-851A0485A0E2}"/>
              </a:ext>
            </a:extLst>
          </p:cNvPr>
          <p:cNvSpPr txBox="1"/>
          <p:nvPr/>
        </p:nvSpPr>
        <p:spPr>
          <a:xfrm>
            <a:off x="935627" y="6479822"/>
            <a:ext cx="9265648" cy="253916"/>
          </a:xfrm>
          <a:prstGeom prst="rect">
            <a:avLst/>
          </a:prstGeom>
          <a:noFill/>
        </p:spPr>
        <p:txBody>
          <a:bodyPr wrap="square" rtlCol="0">
            <a:spAutoFit/>
          </a:bodyPr>
          <a:lstStyle/>
          <a:p>
            <a:r>
              <a:rPr lang="en-US" sz="1050" b="0" i="0" dirty="0">
                <a:effectLst/>
              </a:rPr>
              <a:t>Wise, A.F., Knight, S., Ochoa, X., 2021. What Makes Learning Analytics Research Matter. Journal of Learning Analytics 8, 1–9. </a:t>
            </a:r>
            <a:r>
              <a:rPr lang="en-US" sz="1050" b="0" i="0" u="sng" dirty="0">
                <a:effectLst/>
                <a:hlinkClick r:id="rId5">
                  <a:extLst>
                    <a:ext uri="{A12FA001-AC4F-418D-AE19-62706E023703}">
                      <ahyp:hlinkClr xmlns:ahyp="http://schemas.microsoft.com/office/drawing/2018/hyperlinkcolor" val="tx"/>
                    </a:ext>
                  </a:extLst>
                </a:hlinkClick>
              </a:rPr>
              <a:t>https://doi.org/10.18608/jla.2021.7647</a:t>
            </a:r>
            <a:endParaRPr lang="nl-BE" sz="1050" dirty="0"/>
          </a:p>
        </p:txBody>
      </p:sp>
      <p:pic>
        <p:nvPicPr>
          <p:cNvPr id="1026" name="Picture 2">
            <a:extLst>
              <a:ext uri="{FF2B5EF4-FFF2-40B4-BE49-F238E27FC236}">
                <a16:creationId xmlns:a16="http://schemas.microsoft.com/office/drawing/2014/main" id="{E272A3F1-B694-481A-9150-854A9C7FA7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470978" y="6340167"/>
            <a:ext cx="398028" cy="517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194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Current Literature Status on Learning Analytics</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Benefits, Commonly Applied Methods and Literature Gaps</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8" name="Google Shape;813;p20">
            <a:extLst>
              <a:ext uri="{FF2B5EF4-FFF2-40B4-BE49-F238E27FC236}">
                <a16:creationId xmlns:a16="http://schemas.microsoft.com/office/drawing/2014/main" id="{FE22CA71-7A16-4001-BA05-ED4AAE372B83}"/>
              </a:ext>
            </a:extLst>
          </p:cNvPr>
          <p:cNvSpPr txBox="1"/>
          <p:nvPr/>
        </p:nvSpPr>
        <p:spPr>
          <a:xfrm>
            <a:off x="1155354" y="2035010"/>
            <a:ext cx="3722575" cy="132094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dirty="0">
                <a:solidFill>
                  <a:srgbClr val="FF7C80"/>
                </a:solidFill>
                <a:latin typeface="Calibri"/>
                <a:ea typeface="Calibri"/>
                <a:cs typeface="Calibri"/>
                <a:sym typeface="Calibri"/>
              </a:rPr>
              <a:t>Descriptive Learning Analytics</a:t>
            </a:r>
            <a:endParaRPr sz="1600" b="1" dirty="0">
              <a:solidFill>
                <a:srgbClr val="FF7C80"/>
              </a:solidFill>
              <a:latin typeface="Calibri"/>
              <a:ea typeface="Calibri"/>
              <a:cs typeface="Calibri"/>
              <a:sym typeface="Calibri"/>
            </a:endParaRPr>
          </a:p>
          <a:p>
            <a:pPr marL="457200" lvl="0" indent="-285750" algn="l" rtl="0">
              <a:spcBef>
                <a:spcPts val="0"/>
              </a:spcBef>
              <a:spcAft>
                <a:spcPts val="0"/>
              </a:spcAft>
              <a:buSzPct val="90000"/>
              <a:buFont typeface="Calibri"/>
              <a:buAutoNum type="arabicPeriod"/>
            </a:pPr>
            <a:r>
              <a:rPr lang="en-US" sz="1600" dirty="0">
                <a:latin typeface="Calibri"/>
                <a:ea typeface="Calibri"/>
                <a:cs typeface="Calibri"/>
                <a:sym typeface="Calibri"/>
              </a:rPr>
              <a:t>Understand Students</a:t>
            </a:r>
          </a:p>
          <a:p>
            <a:pPr lvl="0" algn="l" rtl="0">
              <a:spcBef>
                <a:spcPts val="0"/>
              </a:spcBef>
              <a:spcAft>
                <a:spcPts val="0"/>
              </a:spcAft>
              <a:buSzPct val="90000"/>
            </a:pPr>
            <a:endParaRPr lang="en-US" sz="1600" dirty="0">
              <a:latin typeface="Calibri"/>
              <a:ea typeface="Calibri"/>
              <a:cs typeface="Calibri"/>
              <a:sym typeface="Calibri"/>
            </a:endParaRPr>
          </a:p>
          <a:p>
            <a:pPr lvl="0" algn="l" rtl="0">
              <a:spcBef>
                <a:spcPts val="0"/>
              </a:spcBef>
              <a:spcAft>
                <a:spcPts val="0"/>
              </a:spcAft>
              <a:buSzPct val="90000"/>
            </a:pPr>
            <a:r>
              <a:rPr lang="en-US" sz="1600" b="1" dirty="0">
                <a:solidFill>
                  <a:srgbClr val="FF7C80"/>
                </a:solidFill>
                <a:latin typeface="Calibri"/>
                <a:ea typeface="Calibri"/>
                <a:cs typeface="Calibri"/>
                <a:sym typeface="Calibri"/>
              </a:rPr>
              <a:t>Predictive Learning Analytics</a:t>
            </a:r>
            <a:endParaRPr sz="1600" b="1" dirty="0">
              <a:solidFill>
                <a:srgbClr val="FF7C80"/>
              </a:solidFill>
              <a:latin typeface="Calibri"/>
              <a:ea typeface="Calibri"/>
              <a:cs typeface="Calibri"/>
              <a:sym typeface="Calibri"/>
            </a:endParaRPr>
          </a:p>
          <a:p>
            <a:pPr marL="457200" lvl="0" indent="-285750" algn="l" rtl="0">
              <a:spcBef>
                <a:spcPts val="0"/>
              </a:spcBef>
              <a:spcAft>
                <a:spcPts val="0"/>
              </a:spcAft>
              <a:buSzPct val="90000"/>
              <a:buFont typeface="+mj-lt"/>
              <a:buAutoNum type="arabicPeriod" startAt="2"/>
            </a:pPr>
            <a:r>
              <a:rPr lang="en-US" sz="1600" dirty="0">
                <a:latin typeface="Calibri"/>
                <a:ea typeface="Calibri"/>
                <a:cs typeface="Calibri"/>
                <a:sym typeface="Calibri"/>
              </a:rPr>
              <a:t>Forecast their performance</a:t>
            </a: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p:txBody>
      </p:sp>
      <p:sp>
        <p:nvSpPr>
          <p:cNvPr id="4" name="Rectangle 3">
            <a:extLst>
              <a:ext uri="{FF2B5EF4-FFF2-40B4-BE49-F238E27FC236}">
                <a16:creationId xmlns:a16="http://schemas.microsoft.com/office/drawing/2014/main" id="{C1A40890-BB5D-4071-A18C-12DBBE9F873D}"/>
              </a:ext>
            </a:extLst>
          </p:cNvPr>
          <p:cNvSpPr/>
          <p:nvPr/>
        </p:nvSpPr>
        <p:spPr>
          <a:xfrm>
            <a:off x="4877929" y="1610771"/>
            <a:ext cx="6848285" cy="2389729"/>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3" name="Google Shape;811;p20">
            <a:extLst>
              <a:ext uri="{FF2B5EF4-FFF2-40B4-BE49-F238E27FC236}">
                <a16:creationId xmlns:a16="http://schemas.microsoft.com/office/drawing/2014/main" id="{D497DD08-B30B-4FB9-8792-14866E8BA4A6}"/>
              </a:ext>
            </a:extLst>
          </p:cNvPr>
          <p:cNvSpPr txBox="1"/>
          <p:nvPr/>
        </p:nvSpPr>
        <p:spPr>
          <a:xfrm>
            <a:off x="4947676" y="1582658"/>
            <a:ext cx="7067360" cy="225591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dirty="0">
                <a:latin typeface="Calibri"/>
                <a:ea typeface="Calibri"/>
                <a:cs typeface="Calibri"/>
                <a:sym typeface="Calibri"/>
              </a:rPr>
              <a:t>Identified Benefits of LA</a:t>
            </a:r>
          </a:p>
          <a:p>
            <a:pPr marL="0" lvl="0" indent="0" algn="l" rtl="0">
              <a:spcBef>
                <a:spcPts val="0"/>
              </a:spcBef>
              <a:spcAft>
                <a:spcPts val="0"/>
              </a:spcAft>
              <a:buNone/>
            </a:pPr>
            <a:endParaRPr sz="1600" b="1" dirty="0">
              <a:latin typeface="Calibri"/>
              <a:ea typeface="Calibri"/>
              <a:cs typeface="Calibri"/>
              <a:sym typeface="Calibri"/>
            </a:endParaRPr>
          </a:p>
          <a:p>
            <a:pPr marL="228600" lvl="0" indent="-165100" algn="l" rtl="0">
              <a:lnSpc>
                <a:spcPct val="150000"/>
              </a:lnSpc>
              <a:spcBef>
                <a:spcPts val="0"/>
              </a:spcBef>
              <a:spcAft>
                <a:spcPts val="0"/>
              </a:spcAft>
              <a:buSzPts val="800"/>
              <a:buFont typeface="Calibri"/>
              <a:buChar char="➔"/>
            </a:pPr>
            <a:r>
              <a:rPr lang="en-US" sz="1600" b="1" dirty="0">
                <a:latin typeface="Calibri"/>
                <a:ea typeface="Calibri"/>
                <a:cs typeface="Calibri"/>
                <a:sym typeface="Calibri"/>
              </a:rPr>
              <a:t>Reduce dropout rate</a:t>
            </a:r>
            <a:endParaRPr sz="1600" b="1" dirty="0">
              <a:latin typeface="Calibri"/>
              <a:ea typeface="Calibri"/>
              <a:cs typeface="Calibri"/>
              <a:sym typeface="Calibri"/>
            </a:endParaRPr>
          </a:p>
          <a:p>
            <a:pPr marL="228600" lvl="0" indent="-165100" algn="l" rtl="0">
              <a:lnSpc>
                <a:spcPct val="150000"/>
              </a:lnSpc>
              <a:spcBef>
                <a:spcPts val="0"/>
              </a:spcBef>
              <a:spcAft>
                <a:spcPts val="0"/>
              </a:spcAft>
              <a:buSzPts val="800"/>
              <a:buFont typeface="Calibri"/>
              <a:buChar char="➔"/>
            </a:pPr>
            <a:r>
              <a:rPr lang="en-US" sz="1600" b="1" dirty="0">
                <a:latin typeface="Calibri"/>
                <a:ea typeface="Calibri"/>
                <a:cs typeface="Calibri"/>
                <a:sym typeface="Calibri"/>
              </a:rPr>
              <a:t>Assist in Curricula Design</a:t>
            </a:r>
            <a:endParaRPr sz="1600" b="1" dirty="0">
              <a:latin typeface="Calibri"/>
              <a:ea typeface="Calibri"/>
              <a:cs typeface="Calibri"/>
              <a:sym typeface="Calibri"/>
            </a:endParaRPr>
          </a:p>
          <a:p>
            <a:pPr marL="228600" lvl="0" indent="-165100" algn="l" rtl="0">
              <a:lnSpc>
                <a:spcPct val="150000"/>
              </a:lnSpc>
              <a:spcBef>
                <a:spcPts val="0"/>
              </a:spcBef>
              <a:spcAft>
                <a:spcPts val="0"/>
              </a:spcAft>
              <a:buSzPts val="800"/>
              <a:buFont typeface="Calibri"/>
              <a:buChar char="➔"/>
            </a:pPr>
            <a:r>
              <a:rPr lang="en-US" sz="1600" b="1" dirty="0">
                <a:latin typeface="Calibri"/>
                <a:ea typeface="Calibri"/>
                <a:cs typeface="Calibri"/>
                <a:sym typeface="Calibri"/>
              </a:rPr>
              <a:t>Create a more personalized learning environment</a:t>
            </a:r>
            <a:endParaRPr sz="1600" b="1" dirty="0">
              <a:latin typeface="Calibri"/>
              <a:ea typeface="Calibri"/>
              <a:cs typeface="Calibri"/>
              <a:sym typeface="Calibri"/>
            </a:endParaRPr>
          </a:p>
          <a:p>
            <a:pPr marL="228600" lvl="0" indent="-165100" algn="l" rtl="0">
              <a:lnSpc>
                <a:spcPct val="150000"/>
              </a:lnSpc>
              <a:spcBef>
                <a:spcPts val="0"/>
              </a:spcBef>
              <a:spcAft>
                <a:spcPts val="0"/>
              </a:spcAft>
              <a:buSzPts val="800"/>
              <a:buFont typeface="Calibri"/>
              <a:buChar char="➔"/>
            </a:pPr>
            <a:r>
              <a:rPr lang="en-US" sz="1600" b="1" dirty="0">
                <a:latin typeface="Calibri"/>
                <a:ea typeface="Calibri"/>
                <a:cs typeface="Calibri"/>
                <a:sym typeface="Calibri"/>
              </a:rPr>
              <a:t>Accurate predictions of student performance       </a:t>
            </a:r>
          </a:p>
          <a:p>
            <a:pPr marL="228600" lvl="0" indent="-165100" algn="l" rtl="0">
              <a:spcBef>
                <a:spcPts val="0"/>
              </a:spcBef>
              <a:spcAft>
                <a:spcPts val="0"/>
              </a:spcAft>
              <a:buSzPts val="800"/>
            </a:pPr>
            <a:r>
              <a:rPr lang="en-US" sz="1600" b="1" dirty="0">
                <a:latin typeface="Calibri"/>
                <a:ea typeface="Calibri"/>
                <a:cs typeface="Calibri"/>
                <a:sym typeface="Calibri"/>
              </a:rPr>
              <a:t>   When paired with external data</a:t>
            </a:r>
            <a:endParaRPr sz="1600" b="1" dirty="0">
              <a:latin typeface="Calibri"/>
              <a:ea typeface="Calibri"/>
              <a:cs typeface="Calibri"/>
              <a:sym typeface="Calibri"/>
            </a:endParaRPr>
          </a:p>
        </p:txBody>
      </p:sp>
      <p:sp>
        <p:nvSpPr>
          <p:cNvPr id="14" name="Google Shape;812;p20">
            <a:extLst>
              <a:ext uri="{FF2B5EF4-FFF2-40B4-BE49-F238E27FC236}">
                <a16:creationId xmlns:a16="http://schemas.microsoft.com/office/drawing/2014/main" id="{C8AF15B6-DCDA-4532-86BD-C29A4D84F391}"/>
              </a:ext>
            </a:extLst>
          </p:cNvPr>
          <p:cNvSpPr txBox="1"/>
          <p:nvPr/>
        </p:nvSpPr>
        <p:spPr>
          <a:xfrm>
            <a:off x="1184059" y="3699490"/>
            <a:ext cx="7387739" cy="268668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Calibri"/>
                <a:ea typeface="Calibri"/>
                <a:cs typeface="Calibri"/>
                <a:sym typeface="Calibri"/>
              </a:rPr>
              <a:t>Identified Literate Gaps:</a:t>
            </a:r>
            <a:endParaRPr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a:p>
            <a:pPr marL="228600" lvl="0" indent="-228600" algn="l" rtl="0">
              <a:spcBef>
                <a:spcPts val="0"/>
              </a:spcBef>
              <a:spcAft>
                <a:spcPts val="0"/>
              </a:spcAft>
              <a:buSzPct val="80000"/>
              <a:buFont typeface="+mj-lt"/>
              <a:buAutoNum type="arabicPeriod"/>
            </a:pPr>
            <a:r>
              <a:rPr lang="en-US" sz="1600" b="1" dirty="0">
                <a:solidFill>
                  <a:srgbClr val="FF7C80"/>
                </a:solidFill>
                <a:latin typeface="Calibri"/>
                <a:ea typeface="Calibri"/>
                <a:cs typeface="Calibri"/>
                <a:sym typeface="Calibri"/>
              </a:rPr>
              <a:t>Accuracy over Early Predictions      </a:t>
            </a:r>
          </a:p>
          <a:p>
            <a:pPr lvl="0" algn="l" rtl="0">
              <a:spcBef>
                <a:spcPts val="0"/>
              </a:spcBef>
              <a:spcAft>
                <a:spcPts val="0"/>
              </a:spcAft>
              <a:buSzPct val="80000"/>
            </a:pPr>
            <a:r>
              <a:rPr lang="en-US" sz="1600" dirty="0">
                <a:latin typeface="Calibri"/>
                <a:ea typeface="Calibri"/>
                <a:cs typeface="Calibri"/>
                <a:sym typeface="Calibri"/>
              </a:rPr>
              <a:t>    Forecasting late leaves no time for adjustments</a:t>
            </a: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a:p>
            <a:pPr marL="228600" lvl="0" indent="-228600" algn="l" rtl="0">
              <a:spcBef>
                <a:spcPts val="0"/>
              </a:spcBef>
              <a:spcAft>
                <a:spcPts val="0"/>
              </a:spcAft>
              <a:buSzPct val="80000"/>
              <a:buFont typeface="+mj-lt"/>
              <a:buAutoNum type="arabicPeriod" startAt="2"/>
            </a:pPr>
            <a:r>
              <a:rPr lang="en-US" sz="1600" b="1" dirty="0">
                <a:solidFill>
                  <a:srgbClr val="FF7C80"/>
                </a:solidFill>
                <a:latin typeface="Calibri"/>
                <a:ea typeface="Calibri"/>
                <a:cs typeface="Calibri"/>
                <a:sym typeface="Calibri"/>
              </a:rPr>
              <a:t>Do Teachers Have Confidence in Complex Models?</a:t>
            </a:r>
          </a:p>
          <a:p>
            <a:pPr marL="63500" lvl="0" algn="l" rtl="0">
              <a:spcBef>
                <a:spcPts val="0"/>
              </a:spcBef>
              <a:spcAft>
                <a:spcPts val="0"/>
              </a:spcAft>
              <a:buSzPct val="80000"/>
            </a:pPr>
            <a:endParaRPr sz="1600" dirty="0">
              <a:latin typeface="Calibri"/>
              <a:ea typeface="Calibri"/>
              <a:cs typeface="Calibri"/>
              <a:sym typeface="Calibri"/>
            </a:endParaRPr>
          </a:p>
          <a:p>
            <a:pPr marL="285750" lvl="1" indent="-171450">
              <a:buSzPct val="100000"/>
              <a:buFont typeface="Arial" panose="020B0604020202020204" pitchFamily="34" charset="0"/>
              <a:buChar char="•"/>
            </a:pPr>
            <a:r>
              <a:rPr lang="en-US" sz="1600" dirty="0">
                <a:latin typeface="Calibri"/>
                <a:ea typeface="Calibri"/>
                <a:cs typeface="Calibri"/>
                <a:sym typeface="Calibri"/>
              </a:rPr>
              <a:t>Lack the specialized skills for interpretations </a:t>
            </a:r>
          </a:p>
          <a:p>
            <a:pPr marL="285750" lvl="1" indent="-171450">
              <a:buSzPct val="100000"/>
              <a:buFont typeface="Arial" panose="020B0604020202020204" pitchFamily="34" charset="0"/>
              <a:buChar char="•"/>
            </a:pPr>
            <a:r>
              <a:rPr lang="en-US" sz="1600" dirty="0">
                <a:latin typeface="Calibri"/>
                <a:ea typeface="Calibri"/>
                <a:cs typeface="Calibri"/>
                <a:sym typeface="Calibri"/>
              </a:rPr>
              <a:t>Rely on their intuition</a:t>
            </a:r>
          </a:p>
          <a:p>
            <a:pPr marL="285750" lvl="1" indent="-171450" algn="l" rtl="0">
              <a:spcBef>
                <a:spcPts val="0"/>
              </a:spcBef>
              <a:spcAft>
                <a:spcPts val="0"/>
              </a:spcAft>
              <a:buSzPct val="100000"/>
              <a:buFont typeface="Arial" panose="020B0604020202020204" pitchFamily="34" charset="0"/>
              <a:buChar char="•"/>
            </a:pPr>
            <a:r>
              <a:rPr lang="en-US" sz="1600" dirty="0">
                <a:latin typeface="Calibri"/>
                <a:ea typeface="Calibri"/>
                <a:cs typeface="Calibri"/>
                <a:sym typeface="Calibri"/>
              </a:rPr>
              <a:t>Limited faith in explained predictions of complex models</a:t>
            </a: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a:p>
            <a:pPr marL="0" lvl="0" indent="0" algn="l" rtl="0">
              <a:spcBef>
                <a:spcPts val="0"/>
              </a:spcBef>
              <a:spcAft>
                <a:spcPts val="0"/>
              </a:spcAft>
              <a:buNone/>
            </a:pPr>
            <a:endParaRPr sz="1600" dirty="0">
              <a:latin typeface="Calibri"/>
              <a:ea typeface="Calibri"/>
              <a:cs typeface="Calibri"/>
              <a:sym typeface="Calibri"/>
            </a:endParaRPr>
          </a:p>
        </p:txBody>
      </p:sp>
      <p:sp>
        <p:nvSpPr>
          <p:cNvPr id="16" name="Google Shape;812;p20">
            <a:extLst>
              <a:ext uri="{FF2B5EF4-FFF2-40B4-BE49-F238E27FC236}">
                <a16:creationId xmlns:a16="http://schemas.microsoft.com/office/drawing/2014/main" id="{DE2EFED4-9408-48E6-99DD-D1CDD1674AC6}"/>
              </a:ext>
            </a:extLst>
          </p:cNvPr>
          <p:cNvSpPr txBox="1"/>
          <p:nvPr/>
        </p:nvSpPr>
        <p:spPr>
          <a:xfrm>
            <a:off x="6343651" y="4407895"/>
            <a:ext cx="5248274" cy="442580"/>
          </a:xfrm>
          <a:prstGeom prst="rect">
            <a:avLst/>
          </a:prstGeom>
          <a:noFill/>
          <a:ln w="19050">
            <a:solidFill>
              <a:srgbClr val="FF7C80"/>
            </a:solidFill>
            <a:prstDash val="lgDashDot"/>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Calibri"/>
                <a:ea typeface="Calibri"/>
                <a:cs typeface="Calibri"/>
                <a:sym typeface="Calibri"/>
              </a:rPr>
              <a:t>Use more Complex models to deal with data shortage</a:t>
            </a:r>
          </a:p>
          <a:p>
            <a:pPr marL="0" lvl="0" indent="0" algn="l" rtl="0">
              <a:spcBef>
                <a:spcPts val="0"/>
              </a:spcBef>
              <a:spcAft>
                <a:spcPts val="0"/>
              </a:spcAft>
              <a:buNone/>
            </a:pPr>
            <a:endParaRPr dirty="0">
              <a:latin typeface="Calibri"/>
              <a:ea typeface="Calibri"/>
              <a:cs typeface="Calibri"/>
              <a:sym typeface="Calibri"/>
            </a:endParaRPr>
          </a:p>
        </p:txBody>
      </p:sp>
      <p:sp>
        <p:nvSpPr>
          <p:cNvPr id="17" name="Arrow: Right 16">
            <a:extLst>
              <a:ext uri="{FF2B5EF4-FFF2-40B4-BE49-F238E27FC236}">
                <a16:creationId xmlns:a16="http://schemas.microsoft.com/office/drawing/2014/main" id="{ED92034F-220E-4A43-A24E-742FB3628978}"/>
              </a:ext>
            </a:extLst>
          </p:cNvPr>
          <p:cNvSpPr/>
          <p:nvPr/>
        </p:nvSpPr>
        <p:spPr>
          <a:xfrm>
            <a:off x="5495926" y="4440464"/>
            <a:ext cx="781050" cy="367140"/>
          </a:xfrm>
          <a:prstGeom prst="rightArrow">
            <a:avLst/>
          </a:prstGeom>
          <a:pattFill prst="pct60">
            <a:fgClr>
              <a:srgbClr val="FF7C8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Arrow: Bent 17">
            <a:extLst>
              <a:ext uri="{FF2B5EF4-FFF2-40B4-BE49-F238E27FC236}">
                <a16:creationId xmlns:a16="http://schemas.microsoft.com/office/drawing/2014/main" id="{BE7BB2E4-3084-401B-9452-794A2C6C6449}"/>
              </a:ext>
            </a:extLst>
          </p:cNvPr>
          <p:cNvSpPr/>
          <p:nvPr/>
        </p:nvSpPr>
        <p:spPr>
          <a:xfrm rot="10800000">
            <a:off x="6438899" y="5000625"/>
            <a:ext cx="849109" cy="832710"/>
          </a:xfrm>
          <a:prstGeom prst="bentArrow">
            <a:avLst/>
          </a:prstGeom>
          <a:pattFill prst="pct70">
            <a:fgClr>
              <a:srgbClr val="FF7C8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5" name="TextBox 14">
            <a:extLst>
              <a:ext uri="{FF2B5EF4-FFF2-40B4-BE49-F238E27FC236}">
                <a16:creationId xmlns:a16="http://schemas.microsoft.com/office/drawing/2014/main" id="{3A6C96C7-D4A4-4DF0-8132-A46F4AAF6E84}"/>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9" name="Rectangle 18">
            <a:extLst>
              <a:ext uri="{FF2B5EF4-FFF2-40B4-BE49-F238E27FC236}">
                <a16:creationId xmlns:a16="http://schemas.microsoft.com/office/drawing/2014/main" id="{A8AAA9E7-24EC-47B8-8E78-8BAB6B2D3216}"/>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0" name="TextBox 19">
            <a:extLst>
              <a:ext uri="{FF2B5EF4-FFF2-40B4-BE49-F238E27FC236}">
                <a16:creationId xmlns:a16="http://schemas.microsoft.com/office/drawing/2014/main" id="{28FB8497-CD98-40DF-9339-83B9F37F244E}"/>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1" name="Rectangle 20">
            <a:extLst>
              <a:ext uri="{FF2B5EF4-FFF2-40B4-BE49-F238E27FC236}">
                <a16:creationId xmlns:a16="http://schemas.microsoft.com/office/drawing/2014/main" id="{A3DDCA55-96A9-43FB-B66D-B7C12F5D4B53}"/>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endParaRPr lang="nl-BE" dirty="0"/>
          </a:p>
        </p:txBody>
      </p:sp>
      <p:sp>
        <p:nvSpPr>
          <p:cNvPr id="22" name="TextBox 21">
            <a:extLst>
              <a:ext uri="{FF2B5EF4-FFF2-40B4-BE49-F238E27FC236}">
                <a16:creationId xmlns:a16="http://schemas.microsoft.com/office/drawing/2014/main" id="{47329BD2-D75A-4F99-99DD-720FA005E6EE}"/>
              </a:ext>
            </a:extLst>
          </p:cNvPr>
          <p:cNvSpPr txBox="1"/>
          <p:nvPr/>
        </p:nvSpPr>
        <p:spPr>
          <a:xfrm>
            <a:off x="941958" y="6448425"/>
            <a:ext cx="9265648" cy="415498"/>
          </a:xfrm>
          <a:prstGeom prst="rect">
            <a:avLst/>
          </a:prstGeom>
          <a:noFill/>
        </p:spPr>
        <p:txBody>
          <a:bodyPr wrap="square" rtlCol="0">
            <a:spAutoFit/>
          </a:bodyPr>
          <a:lstStyle/>
          <a:p>
            <a:r>
              <a:rPr lang="en-US" sz="1000" b="0" i="0" dirty="0">
                <a:effectLst/>
              </a:rPr>
              <a:t>Cui, Y., Chen, F., Shiri, A.,&amp; Fan, Y. (2019). Predictive analytic models of student success in higher education: A review of methodology. Information and Learning Sciences,120(3/4), 208–227. </a:t>
            </a:r>
            <a:r>
              <a:rPr lang="en-US" sz="1000" b="0" i="0" u="sng" dirty="0">
                <a:effectLst/>
                <a:hlinkClick r:id="rId3">
                  <a:extLst>
                    <a:ext uri="{A12FA001-AC4F-418D-AE19-62706E023703}">
                      <ahyp:hlinkClr xmlns:ahyp="http://schemas.microsoft.com/office/drawing/2018/hyperlinkcolor" val="tx"/>
                    </a:ext>
                  </a:extLst>
                </a:hlinkClick>
              </a:rPr>
              <a:t>http://dx.doi.org/10.1108/ILS-10-2018-0104</a:t>
            </a:r>
            <a:endParaRPr lang="nl-BE" sz="1000" dirty="0"/>
          </a:p>
        </p:txBody>
      </p:sp>
      <p:pic>
        <p:nvPicPr>
          <p:cNvPr id="23" name="Picture 2">
            <a:extLst>
              <a:ext uri="{FF2B5EF4-FFF2-40B4-BE49-F238E27FC236}">
                <a16:creationId xmlns:a16="http://schemas.microsoft.com/office/drawing/2014/main" id="{5C9E7D58-969A-478A-9A78-CFE26FC082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70978" y="6340167"/>
            <a:ext cx="398028" cy="517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050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An Interpretable Decision Support Framework</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Forecast to Assist Teachers Decisions</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8" name="Google Shape;1110;p26">
            <a:extLst>
              <a:ext uri="{FF2B5EF4-FFF2-40B4-BE49-F238E27FC236}">
                <a16:creationId xmlns:a16="http://schemas.microsoft.com/office/drawing/2014/main" id="{3B3CADC5-2043-4599-B07C-33BC91CA05DF}"/>
              </a:ext>
            </a:extLst>
          </p:cNvPr>
          <p:cNvSpPr txBox="1"/>
          <p:nvPr/>
        </p:nvSpPr>
        <p:spPr>
          <a:xfrm>
            <a:off x="687523" y="1996239"/>
            <a:ext cx="8243626" cy="15181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The Objective of this Work:</a:t>
            </a:r>
            <a:endParaRPr sz="1700" dirty="0">
              <a:latin typeface="Calibri"/>
              <a:ea typeface="Calibri"/>
              <a:cs typeface="Calibri"/>
              <a:sym typeface="Calibri"/>
            </a:endParaRPr>
          </a:p>
          <a:p>
            <a:pPr marL="0" lvl="0" indent="0" algn="l" rtl="0">
              <a:spcBef>
                <a:spcPts val="0"/>
              </a:spcBef>
              <a:spcAft>
                <a:spcPts val="0"/>
              </a:spcAft>
              <a:buNone/>
            </a:pPr>
            <a:r>
              <a:rPr lang="en-US" sz="1700" b="1" dirty="0">
                <a:solidFill>
                  <a:srgbClr val="FF7C80"/>
                </a:solidFill>
                <a:latin typeface="Calibri"/>
                <a:ea typeface="Calibri"/>
                <a:cs typeface="Calibri"/>
                <a:sym typeface="Calibri"/>
              </a:rPr>
              <a:t>A Predictive Decision Support System.</a:t>
            </a:r>
            <a:endParaRPr sz="1700" b="1" dirty="0">
              <a:solidFill>
                <a:srgbClr val="FF7C80"/>
              </a:solidFill>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342900" lvl="0" indent="-285750" algn="l" rtl="0">
              <a:spcBef>
                <a:spcPts val="0"/>
              </a:spcBef>
              <a:spcAft>
                <a:spcPts val="0"/>
              </a:spcAft>
              <a:buSzPct val="90000"/>
              <a:buFont typeface="Calibri"/>
              <a:buAutoNum type="arabicPeriod"/>
            </a:pPr>
            <a:r>
              <a:rPr lang="en-US" sz="1700" dirty="0">
                <a:latin typeface="Calibri"/>
                <a:ea typeface="Calibri"/>
                <a:cs typeface="Calibri"/>
                <a:sym typeface="Calibri"/>
              </a:rPr>
              <a:t>Early 			Enough time to adjust and personalize teaching strategy</a:t>
            </a:r>
            <a:endParaRPr sz="1700" dirty="0">
              <a:latin typeface="Calibri"/>
              <a:ea typeface="Calibri"/>
              <a:cs typeface="Calibri"/>
              <a:sym typeface="Calibri"/>
            </a:endParaRPr>
          </a:p>
          <a:p>
            <a:pPr marL="342900" lvl="0" indent="-285750" algn="l" rtl="0">
              <a:spcBef>
                <a:spcPts val="0"/>
              </a:spcBef>
              <a:spcAft>
                <a:spcPts val="0"/>
              </a:spcAft>
              <a:buSzPct val="90000"/>
              <a:buFont typeface="Calibri"/>
              <a:buAutoNum type="arabicPeriod"/>
            </a:pPr>
            <a:r>
              <a:rPr lang="en-US" sz="1700" dirty="0">
                <a:latin typeface="Calibri"/>
                <a:ea typeface="Calibri"/>
                <a:cs typeface="Calibri"/>
                <a:sym typeface="Calibri"/>
              </a:rPr>
              <a:t>Accurate		Have a good view on the future performance</a:t>
            </a:r>
            <a:endParaRPr sz="1700" dirty="0">
              <a:latin typeface="Calibri"/>
              <a:ea typeface="Calibri"/>
              <a:cs typeface="Calibri"/>
              <a:sym typeface="Calibri"/>
            </a:endParaRPr>
          </a:p>
          <a:p>
            <a:pPr marL="342900" lvl="0" indent="-285750" algn="l" rtl="0">
              <a:spcBef>
                <a:spcPts val="0"/>
              </a:spcBef>
              <a:spcAft>
                <a:spcPts val="0"/>
              </a:spcAft>
              <a:buSzPct val="90000"/>
              <a:buFont typeface="Calibri"/>
              <a:buAutoNum type="arabicPeriod"/>
            </a:pPr>
            <a:r>
              <a:rPr lang="en-US" sz="1700" dirty="0">
                <a:latin typeface="Calibri"/>
                <a:ea typeface="Calibri"/>
                <a:cs typeface="Calibri"/>
                <a:sym typeface="Calibri"/>
              </a:rPr>
              <a:t>Transparent 		Add explanations to gain confidence and trust</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cxnSp>
        <p:nvCxnSpPr>
          <p:cNvPr id="4" name="Straight Arrow Connector 3">
            <a:extLst>
              <a:ext uri="{FF2B5EF4-FFF2-40B4-BE49-F238E27FC236}">
                <a16:creationId xmlns:a16="http://schemas.microsoft.com/office/drawing/2014/main" id="{2EAD8EAE-2E0E-47CF-A5C9-8153D8705BCF}"/>
              </a:ext>
            </a:extLst>
          </p:cNvPr>
          <p:cNvCxnSpPr/>
          <p:nvPr/>
        </p:nvCxnSpPr>
        <p:spPr>
          <a:xfrm>
            <a:off x="2484074" y="2990850"/>
            <a:ext cx="733425" cy="0"/>
          </a:xfrm>
          <a:prstGeom prst="straightConnector1">
            <a:avLst/>
          </a:prstGeom>
          <a:ln w="28575">
            <a:solidFill>
              <a:srgbClr val="F39CA9"/>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203D0BB-20C2-4AAC-B728-1C8280753AE4}"/>
              </a:ext>
            </a:extLst>
          </p:cNvPr>
          <p:cNvCxnSpPr/>
          <p:nvPr/>
        </p:nvCxnSpPr>
        <p:spPr>
          <a:xfrm>
            <a:off x="2484074" y="3267075"/>
            <a:ext cx="733425" cy="0"/>
          </a:xfrm>
          <a:prstGeom prst="straightConnector1">
            <a:avLst/>
          </a:prstGeom>
          <a:ln w="28575">
            <a:solidFill>
              <a:srgbClr val="F39CA9"/>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C758984-4FA9-429B-837F-1E832099379A}"/>
              </a:ext>
            </a:extLst>
          </p:cNvPr>
          <p:cNvCxnSpPr/>
          <p:nvPr/>
        </p:nvCxnSpPr>
        <p:spPr>
          <a:xfrm>
            <a:off x="2479311" y="3514713"/>
            <a:ext cx="733425" cy="0"/>
          </a:xfrm>
          <a:prstGeom prst="straightConnector1">
            <a:avLst/>
          </a:prstGeom>
          <a:ln w="28575">
            <a:solidFill>
              <a:srgbClr val="F39CA9"/>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0A49F30-E9CE-4688-98F6-F82E072BC5D2}"/>
              </a:ext>
            </a:extLst>
          </p:cNvPr>
          <p:cNvSpPr/>
          <p:nvPr/>
        </p:nvSpPr>
        <p:spPr>
          <a:xfrm>
            <a:off x="7229476" y="4395186"/>
            <a:ext cx="4924425" cy="1847850"/>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6" name="Google Shape;1111;p26">
            <a:extLst>
              <a:ext uri="{FF2B5EF4-FFF2-40B4-BE49-F238E27FC236}">
                <a16:creationId xmlns:a16="http://schemas.microsoft.com/office/drawing/2014/main" id="{AC0104C7-E0CE-44C0-9B42-DD2D1F8F6336}"/>
              </a:ext>
            </a:extLst>
          </p:cNvPr>
          <p:cNvSpPr txBox="1"/>
          <p:nvPr/>
        </p:nvSpPr>
        <p:spPr>
          <a:xfrm>
            <a:off x="573678" y="3853859"/>
            <a:ext cx="6655798" cy="205084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The Aim of this work:</a:t>
            </a:r>
          </a:p>
          <a:p>
            <a:pPr marL="0" lvl="0" indent="0" algn="l" rtl="0">
              <a:spcBef>
                <a:spcPts val="0"/>
              </a:spcBef>
              <a:spcAft>
                <a:spcPts val="0"/>
              </a:spcAft>
              <a:buNone/>
            </a:pPr>
            <a:r>
              <a:rPr lang="en-US" sz="1700" b="1" dirty="0">
                <a:solidFill>
                  <a:srgbClr val="FF7C80"/>
                </a:solidFill>
                <a:latin typeface="Calibri"/>
                <a:ea typeface="Calibri"/>
                <a:cs typeface="Calibri"/>
                <a:sym typeface="Calibri"/>
              </a:rPr>
              <a:t>Assist Students with Improvement Goals and Enough Adjustment Time</a:t>
            </a:r>
          </a:p>
          <a:p>
            <a:pPr marL="0" lvl="0" indent="0" algn="l" rtl="0">
              <a:spcBef>
                <a:spcPts val="0"/>
              </a:spcBef>
              <a:spcAft>
                <a:spcPts val="0"/>
              </a:spcAft>
              <a:buNone/>
            </a:pPr>
            <a:endParaRPr sz="1700" dirty="0">
              <a:latin typeface="Calibri"/>
              <a:ea typeface="Calibri"/>
              <a:cs typeface="Calibri"/>
              <a:sym typeface="Calibri"/>
            </a:endParaRPr>
          </a:p>
          <a:p>
            <a:pPr marL="342900" lvl="0" indent="-171450" algn="l" rtl="0">
              <a:lnSpc>
                <a:spcPct val="150000"/>
              </a:lnSpc>
              <a:spcBef>
                <a:spcPts val="0"/>
              </a:spcBef>
              <a:spcAft>
                <a:spcPts val="0"/>
              </a:spcAft>
              <a:buSzPts val="900"/>
              <a:buFont typeface="Calibri"/>
              <a:buChar char="➔"/>
            </a:pPr>
            <a:r>
              <a:rPr lang="en-US" sz="1700" dirty="0">
                <a:latin typeface="Calibri"/>
                <a:ea typeface="Calibri"/>
                <a:cs typeface="Calibri"/>
                <a:sym typeface="Calibri"/>
              </a:rPr>
              <a:t>Early Identification of students at risk</a:t>
            </a:r>
            <a:endParaRPr sz="1700" dirty="0">
              <a:latin typeface="Calibri"/>
              <a:ea typeface="Calibri"/>
              <a:cs typeface="Calibri"/>
              <a:sym typeface="Calibri"/>
            </a:endParaRPr>
          </a:p>
          <a:p>
            <a:pPr marL="342900" lvl="0" indent="-171450" algn="l" rtl="0">
              <a:lnSpc>
                <a:spcPct val="150000"/>
              </a:lnSpc>
              <a:spcBef>
                <a:spcPts val="0"/>
              </a:spcBef>
              <a:spcAft>
                <a:spcPts val="0"/>
              </a:spcAft>
              <a:buSzPts val="900"/>
              <a:buFont typeface="Calibri"/>
              <a:buChar char="➔"/>
            </a:pPr>
            <a:r>
              <a:rPr lang="en-US" sz="1700" dirty="0">
                <a:latin typeface="Calibri"/>
                <a:ea typeface="Calibri"/>
                <a:cs typeface="Calibri"/>
                <a:sym typeface="Calibri"/>
              </a:rPr>
              <a:t>Personalized explanations/suggestions</a:t>
            </a:r>
            <a:endParaRPr sz="1700" dirty="0">
              <a:latin typeface="Calibri"/>
              <a:ea typeface="Calibri"/>
              <a:cs typeface="Calibri"/>
              <a:sym typeface="Calibri"/>
            </a:endParaRPr>
          </a:p>
          <a:p>
            <a:pPr marL="342900" lvl="0" indent="-171450" algn="l" rtl="0">
              <a:lnSpc>
                <a:spcPct val="150000"/>
              </a:lnSpc>
              <a:spcBef>
                <a:spcPts val="0"/>
              </a:spcBef>
              <a:spcAft>
                <a:spcPts val="0"/>
              </a:spcAft>
              <a:buSzPts val="900"/>
              <a:buFont typeface="Calibri"/>
              <a:buChar char="➔"/>
            </a:pPr>
            <a:r>
              <a:rPr lang="en-US" sz="1700" dirty="0">
                <a:latin typeface="Calibri"/>
                <a:ea typeface="Calibri"/>
                <a:cs typeface="Calibri"/>
                <a:sym typeface="Calibri"/>
              </a:rPr>
              <a:t>Deal with Uncertainty</a:t>
            </a:r>
            <a:endParaRPr sz="1700" dirty="0">
              <a:latin typeface="Calibri"/>
              <a:ea typeface="Calibri"/>
              <a:cs typeface="Calibri"/>
              <a:sym typeface="Calibri"/>
            </a:endParaRPr>
          </a:p>
        </p:txBody>
      </p:sp>
      <p:sp>
        <p:nvSpPr>
          <p:cNvPr id="17" name="Google Shape;1111;p26">
            <a:extLst>
              <a:ext uri="{FF2B5EF4-FFF2-40B4-BE49-F238E27FC236}">
                <a16:creationId xmlns:a16="http://schemas.microsoft.com/office/drawing/2014/main" id="{E8B03DCF-0917-4856-A71D-4960058DD108}"/>
              </a:ext>
            </a:extLst>
          </p:cNvPr>
          <p:cNvSpPr txBox="1"/>
          <p:nvPr/>
        </p:nvSpPr>
        <p:spPr>
          <a:xfrm>
            <a:off x="7229476" y="4135904"/>
            <a:ext cx="4924425" cy="209612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lang="en-US" b="1" dirty="0">
              <a:latin typeface="Calibri"/>
              <a:ea typeface="Calibri"/>
              <a:cs typeface="Calibri"/>
              <a:sym typeface="Calibri"/>
            </a:endParaRPr>
          </a:p>
          <a:p>
            <a:pPr marL="0" lvl="0" indent="0" algn="l" rtl="0">
              <a:spcBef>
                <a:spcPts val="0"/>
              </a:spcBef>
              <a:spcAft>
                <a:spcPts val="0"/>
              </a:spcAft>
              <a:buNone/>
            </a:pPr>
            <a:r>
              <a:rPr lang="en-US" b="1" dirty="0">
                <a:latin typeface="Calibri"/>
                <a:ea typeface="Calibri"/>
                <a:cs typeface="Calibri"/>
                <a:sym typeface="Calibri"/>
              </a:rPr>
              <a:t>Driven By Literature: We Combine:</a:t>
            </a:r>
            <a:endParaRPr b="1" dirty="0">
              <a:latin typeface="Calibri"/>
              <a:ea typeface="Calibri"/>
              <a:cs typeface="Calibri"/>
              <a:sym typeface="Calibri"/>
            </a:endParaRPr>
          </a:p>
          <a:p>
            <a:pPr marL="0" lvl="0" indent="0" algn="l" rtl="0">
              <a:spcBef>
                <a:spcPts val="0"/>
              </a:spcBef>
              <a:spcAft>
                <a:spcPts val="0"/>
              </a:spcAft>
              <a:buNone/>
            </a:pPr>
            <a:endParaRPr b="1" dirty="0">
              <a:latin typeface="Calibri"/>
              <a:ea typeface="Calibri"/>
              <a:cs typeface="Calibri"/>
              <a:sym typeface="Calibri"/>
            </a:endParaRPr>
          </a:p>
          <a:p>
            <a:pPr marL="200025" lvl="0" indent="-171450" algn="l" rtl="0">
              <a:lnSpc>
                <a:spcPct val="150000"/>
              </a:lnSpc>
              <a:spcBef>
                <a:spcPts val="0"/>
              </a:spcBef>
              <a:spcAft>
                <a:spcPts val="0"/>
              </a:spcAft>
              <a:buSzPts val="900"/>
              <a:buFont typeface="Calibri"/>
              <a:buChar char="●"/>
            </a:pPr>
            <a:r>
              <a:rPr lang="en-US" b="1" dirty="0">
                <a:latin typeface="Calibri"/>
                <a:ea typeface="Calibri"/>
                <a:cs typeface="Calibri"/>
                <a:sym typeface="Calibri"/>
              </a:rPr>
              <a:t>Students Online Activity Data </a:t>
            </a:r>
          </a:p>
          <a:p>
            <a:pPr marL="200025" lvl="0" indent="-171450" algn="l" rtl="0">
              <a:lnSpc>
                <a:spcPct val="150000"/>
              </a:lnSpc>
              <a:spcBef>
                <a:spcPts val="0"/>
              </a:spcBef>
              <a:spcAft>
                <a:spcPts val="0"/>
              </a:spcAft>
              <a:buSzPts val="900"/>
              <a:buFont typeface="Calibri"/>
              <a:buChar char="●"/>
            </a:pPr>
            <a:r>
              <a:rPr lang="en-US" b="1" dirty="0">
                <a:latin typeface="Calibri"/>
                <a:ea typeface="Calibri"/>
                <a:cs typeface="Calibri"/>
                <a:sym typeface="Calibri"/>
              </a:rPr>
              <a:t>Self Reported Data for Learning Strategies</a:t>
            </a:r>
          </a:p>
          <a:p>
            <a:pPr marL="28575" lvl="0" algn="l" rtl="0">
              <a:spcBef>
                <a:spcPts val="0"/>
              </a:spcBef>
              <a:spcAft>
                <a:spcPts val="0"/>
              </a:spcAft>
              <a:buSzPts val="900"/>
            </a:pPr>
            <a:r>
              <a:rPr lang="en-US" b="1" dirty="0">
                <a:latin typeface="Calibri"/>
                <a:ea typeface="Calibri"/>
                <a:cs typeface="Calibri"/>
                <a:sym typeface="Calibri"/>
              </a:rPr>
              <a:t>   A questionnaire for self-regulation</a:t>
            </a:r>
            <a:endParaRPr b="1" dirty="0">
              <a:latin typeface="Calibri"/>
              <a:ea typeface="Calibri"/>
              <a:cs typeface="Calibri"/>
              <a:sym typeface="Calibri"/>
            </a:endParaRPr>
          </a:p>
          <a:p>
            <a:pPr marL="0" lvl="0" indent="0" algn="l" rtl="0">
              <a:spcBef>
                <a:spcPts val="0"/>
              </a:spcBef>
              <a:spcAft>
                <a:spcPts val="0"/>
              </a:spcAft>
              <a:buNone/>
            </a:pPr>
            <a:endParaRPr b="1" dirty="0">
              <a:latin typeface="Calibri"/>
              <a:ea typeface="Calibri"/>
              <a:cs typeface="Calibri"/>
              <a:sym typeface="Calibri"/>
            </a:endParaRPr>
          </a:p>
        </p:txBody>
      </p:sp>
      <p:sp>
        <p:nvSpPr>
          <p:cNvPr id="7" name="Oval 6">
            <a:extLst>
              <a:ext uri="{FF2B5EF4-FFF2-40B4-BE49-F238E27FC236}">
                <a16:creationId xmlns:a16="http://schemas.microsoft.com/office/drawing/2014/main" id="{250B4A1C-039B-4A02-843D-A5E236337F7E}"/>
              </a:ext>
            </a:extLst>
          </p:cNvPr>
          <p:cNvSpPr/>
          <p:nvPr/>
        </p:nvSpPr>
        <p:spPr>
          <a:xfrm>
            <a:off x="9182100" y="1524000"/>
            <a:ext cx="1743075" cy="1743075"/>
          </a:xfrm>
          <a:prstGeom prst="ellipse">
            <a:avLst/>
          </a:prstGeom>
          <a:solidFill>
            <a:srgbClr val="F39C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ln>
                <a:solidFill>
                  <a:schemeClr val="bg1"/>
                </a:solidFill>
              </a:ln>
              <a:solidFill>
                <a:schemeClr val="bg1"/>
              </a:solidFill>
            </a:endParaRPr>
          </a:p>
        </p:txBody>
      </p:sp>
      <p:sp>
        <p:nvSpPr>
          <p:cNvPr id="9" name="Oval 8">
            <a:extLst>
              <a:ext uri="{FF2B5EF4-FFF2-40B4-BE49-F238E27FC236}">
                <a16:creationId xmlns:a16="http://schemas.microsoft.com/office/drawing/2014/main" id="{FD8C623A-5D5A-4A0A-813A-779665FBC907}"/>
              </a:ext>
            </a:extLst>
          </p:cNvPr>
          <p:cNvSpPr/>
          <p:nvPr/>
        </p:nvSpPr>
        <p:spPr>
          <a:xfrm>
            <a:off x="9425213" y="1767113"/>
            <a:ext cx="1256847" cy="125684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Oval 9">
            <a:extLst>
              <a:ext uri="{FF2B5EF4-FFF2-40B4-BE49-F238E27FC236}">
                <a16:creationId xmlns:a16="http://schemas.microsoft.com/office/drawing/2014/main" id="{3C1F56D7-C5E7-4233-A5D7-C7975EB952ED}"/>
              </a:ext>
            </a:extLst>
          </p:cNvPr>
          <p:cNvSpPr/>
          <p:nvPr/>
        </p:nvSpPr>
        <p:spPr>
          <a:xfrm>
            <a:off x="9668703" y="2009543"/>
            <a:ext cx="769865" cy="769865"/>
          </a:xfrm>
          <a:prstGeom prst="ellipse">
            <a:avLst/>
          </a:prstGeom>
          <a:solidFill>
            <a:srgbClr val="F39C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Oval 12">
            <a:extLst>
              <a:ext uri="{FF2B5EF4-FFF2-40B4-BE49-F238E27FC236}">
                <a16:creationId xmlns:a16="http://schemas.microsoft.com/office/drawing/2014/main" id="{9E0D5EC4-16DB-4AC0-9493-407D1C965882}"/>
              </a:ext>
            </a:extLst>
          </p:cNvPr>
          <p:cNvSpPr/>
          <p:nvPr/>
        </p:nvSpPr>
        <p:spPr>
          <a:xfrm>
            <a:off x="9841251" y="2182091"/>
            <a:ext cx="424768" cy="42476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21" name="Straight Arrow Connector 20">
            <a:extLst>
              <a:ext uri="{FF2B5EF4-FFF2-40B4-BE49-F238E27FC236}">
                <a16:creationId xmlns:a16="http://schemas.microsoft.com/office/drawing/2014/main" id="{119493AB-77D9-4EC2-A9E1-51B0C4B8AC14}"/>
              </a:ext>
            </a:extLst>
          </p:cNvPr>
          <p:cNvCxnSpPr/>
          <p:nvPr/>
        </p:nvCxnSpPr>
        <p:spPr>
          <a:xfrm>
            <a:off x="8931149" y="1914525"/>
            <a:ext cx="1041526" cy="479950"/>
          </a:xfrm>
          <a:prstGeom prst="straightConnector1">
            <a:avLst/>
          </a:prstGeom>
          <a:ln w="38100" cap="rnd" cmpd="sng">
            <a:solidFill>
              <a:srgbClr val="44546A"/>
            </a:solidFill>
            <a:prstDash val="solid"/>
            <a:headEnd type="diamond" w="lg" len="lg"/>
            <a:tailEnd type="stealth"/>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B5E03E1-38A4-4C81-BFA6-82B7ABE42975}"/>
              </a:ext>
            </a:extLst>
          </p:cNvPr>
          <p:cNvCxnSpPr>
            <a:cxnSpLocks/>
          </p:cNvCxnSpPr>
          <p:nvPr/>
        </p:nvCxnSpPr>
        <p:spPr>
          <a:xfrm flipV="1">
            <a:off x="9148440" y="2529071"/>
            <a:ext cx="868978" cy="628050"/>
          </a:xfrm>
          <a:prstGeom prst="straightConnector1">
            <a:avLst/>
          </a:prstGeom>
          <a:ln w="38100" cap="rnd" cmpd="sng">
            <a:solidFill>
              <a:srgbClr val="44546A"/>
            </a:solidFill>
            <a:prstDash val="solid"/>
            <a:headEnd type="diamond" w="lg" len="lg"/>
            <a:tailEnd type="stealth"/>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3D5DED47-D281-4FBB-BD76-2205A7F3BFB5}"/>
              </a:ext>
            </a:extLst>
          </p:cNvPr>
          <p:cNvCxnSpPr>
            <a:cxnSpLocks/>
          </p:cNvCxnSpPr>
          <p:nvPr/>
        </p:nvCxnSpPr>
        <p:spPr>
          <a:xfrm flipH="1">
            <a:off x="10074927" y="1755777"/>
            <a:ext cx="905199" cy="609516"/>
          </a:xfrm>
          <a:prstGeom prst="straightConnector1">
            <a:avLst/>
          </a:prstGeom>
          <a:ln w="38100" cap="rnd" cmpd="sng">
            <a:solidFill>
              <a:srgbClr val="44546A"/>
            </a:solidFill>
            <a:prstDash val="solid"/>
            <a:headEnd type="diamond" w="lg" len="lg"/>
            <a:tailEnd type="stealth"/>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AF40F77-11C7-416B-A372-99B35A26F117}"/>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27" name="Rectangle 26">
            <a:extLst>
              <a:ext uri="{FF2B5EF4-FFF2-40B4-BE49-F238E27FC236}">
                <a16:creationId xmlns:a16="http://schemas.microsoft.com/office/drawing/2014/main" id="{F4ECC784-F687-43F2-A104-0388A87AA0E8}"/>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8" name="TextBox 27">
            <a:extLst>
              <a:ext uri="{FF2B5EF4-FFF2-40B4-BE49-F238E27FC236}">
                <a16:creationId xmlns:a16="http://schemas.microsoft.com/office/drawing/2014/main" id="{7C0CBCFF-C254-4BD6-9A99-C9F417743414}"/>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3" name="Rectangle 22">
            <a:extLst>
              <a:ext uri="{FF2B5EF4-FFF2-40B4-BE49-F238E27FC236}">
                <a16:creationId xmlns:a16="http://schemas.microsoft.com/office/drawing/2014/main" id="{629211B3-615D-447A-BCC7-1BF5E85A86E5}"/>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endParaRPr lang="nl-BE" dirty="0"/>
          </a:p>
        </p:txBody>
      </p:sp>
    </p:spTree>
    <p:extLst>
      <p:ext uri="{BB962C8B-B14F-4D97-AF65-F5344CB8AC3E}">
        <p14:creationId xmlns:p14="http://schemas.microsoft.com/office/powerpoint/2010/main" val="1222801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Presentation Outline</a:t>
            </a:r>
            <a:endParaRPr sz="3200" dirty="0">
              <a:latin typeface="Quattrocento Sans" panose="020B0604020202020204" charset="0"/>
            </a:endParaRPr>
          </a:p>
        </p:txBody>
      </p:sp>
      <p:sp>
        <p:nvSpPr>
          <p:cNvPr id="4736" name="Google Shape;4736;p74"/>
          <p:cNvSpPr txBox="1">
            <a:spLocks noGrp="1"/>
          </p:cNvSpPr>
          <p:nvPr>
            <p:ph type="body" idx="2"/>
          </p:nvPr>
        </p:nvSpPr>
        <p:spPr>
          <a:xfrm>
            <a:off x="1447647" y="1454109"/>
            <a:ext cx="4076853" cy="4226414"/>
          </a:xfrm>
          <a:prstGeom prst="rect">
            <a:avLst/>
          </a:prstGeom>
          <a:noFill/>
          <a:ln>
            <a:noFill/>
          </a:ln>
        </p:spPr>
        <p:txBody>
          <a:bodyPr spcFirstLastPara="1" vert="horz" wrap="square" lIns="0" tIns="0" rIns="0" bIns="0" rtlCol="0" anchor="t" anchorCtr="0">
            <a:noAutofit/>
          </a:bodyPr>
          <a:lstStyle/>
          <a:p>
            <a:pPr marL="0" indent="0">
              <a:lnSpc>
                <a:spcPct val="200000"/>
              </a:lnSpc>
              <a:spcBef>
                <a:spcPts val="0"/>
              </a:spcBef>
            </a:pPr>
            <a:endParaRPr lang="en-US" sz="2000" dirty="0"/>
          </a:p>
          <a:p>
            <a:pPr marL="514350" indent="0">
              <a:lnSpc>
                <a:spcPct val="200000"/>
              </a:lnSpc>
              <a:spcBef>
                <a:spcPts val="0"/>
              </a:spcBef>
              <a:buClr>
                <a:schemeClr val="tx1"/>
              </a:buClr>
              <a:buSzPct val="100000"/>
            </a:pPr>
            <a:r>
              <a:rPr lang="en-US" sz="2000" dirty="0"/>
              <a:t>Introduction</a:t>
            </a:r>
          </a:p>
          <a:p>
            <a:pPr marL="514350" indent="0">
              <a:lnSpc>
                <a:spcPct val="200000"/>
              </a:lnSpc>
              <a:spcBef>
                <a:spcPts val="0"/>
              </a:spcBef>
              <a:buClr>
                <a:schemeClr val="tx1"/>
              </a:buClr>
              <a:buSzPct val="100000"/>
            </a:pPr>
            <a:r>
              <a:rPr lang="en-US" sz="2000" dirty="0"/>
              <a:t>Data</a:t>
            </a:r>
          </a:p>
          <a:p>
            <a:pPr marL="514350" indent="0">
              <a:lnSpc>
                <a:spcPct val="200000"/>
              </a:lnSpc>
              <a:spcBef>
                <a:spcPts val="0"/>
              </a:spcBef>
              <a:buClr>
                <a:schemeClr val="tx1"/>
              </a:buClr>
              <a:buSzPct val="100000"/>
            </a:pPr>
            <a:r>
              <a:rPr lang="en-US" sz="2000" dirty="0"/>
              <a:t>Problem Framing &amp; Model Fitting</a:t>
            </a:r>
          </a:p>
          <a:p>
            <a:pPr marL="514350" indent="0">
              <a:lnSpc>
                <a:spcPct val="200000"/>
              </a:lnSpc>
              <a:spcBef>
                <a:spcPts val="0"/>
              </a:spcBef>
              <a:buClr>
                <a:schemeClr val="tx1"/>
              </a:buClr>
              <a:buSzPct val="100000"/>
            </a:pPr>
            <a:r>
              <a:rPr lang="en-US" sz="2000" dirty="0"/>
              <a:t>Uncertainty Estimation</a:t>
            </a:r>
          </a:p>
          <a:p>
            <a:pPr marL="514350" indent="0">
              <a:lnSpc>
                <a:spcPct val="200000"/>
              </a:lnSpc>
              <a:spcBef>
                <a:spcPts val="0"/>
              </a:spcBef>
              <a:buClr>
                <a:schemeClr val="tx1"/>
              </a:buClr>
              <a:buSzPct val="100000"/>
            </a:pPr>
            <a:r>
              <a:rPr lang="en-US" sz="2000" dirty="0"/>
              <a:t>Explainability</a:t>
            </a:r>
          </a:p>
          <a:p>
            <a:pPr marL="514350" indent="0">
              <a:lnSpc>
                <a:spcPct val="200000"/>
              </a:lnSpc>
              <a:spcBef>
                <a:spcPts val="0"/>
              </a:spcBef>
              <a:buClr>
                <a:schemeClr val="tx1"/>
              </a:buClr>
              <a:buSzPct val="100000"/>
            </a:pPr>
            <a:r>
              <a:rPr lang="en-US" sz="2000" dirty="0"/>
              <a:t>Conclusion</a:t>
            </a:r>
          </a:p>
          <a:p>
            <a:pPr marL="857250" indent="-342900">
              <a:lnSpc>
                <a:spcPct val="200000"/>
              </a:lnSpc>
              <a:spcBef>
                <a:spcPts val="0"/>
              </a:spcBef>
              <a:buFont typeface="+mj-lt"/>
              <a:buAutoNum type="arabicPeriod"/>
            </a:pPr>
            <a:endParaRPr lang="en-US" sz="2000" dirty="0"/>
          </a:p>
          <a:p>
            <a:pPr marL="0" indent="0">
              <a:lnSpc>
                <a:spcPct val="200000"/>
              </a:lnSpc>
              <a:spcBef>
                <a:spcPts val="0"/>
              </a:spcBef>
            </a:pPr>
            <a:endParaRPr sz="2000" dirty="0"/>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sp>
        <p:nvSpPr>
          <p:cNvPr id="4" name="Oval 3">
            <a:extLst>
              <a:ext uri="{FF2B5EF4-FFF2-40B4-BE49-F238E27FC236}">
                <a16:creationId xmlns:a16="http://schemas.microsoft.com/office/drawing/2014/main" id="{DC62436E-4971-4153-A619-88AA9C5DDA71}"/>
              </a:ext>
            </a:extLst>
          </p:cNvPr>
          <p:cNvSpPr/>
          <p:nvPr/>
        </p:nvSpPr>
        <p:spPr>
          <a:xfrm>
            <a:off x="1221772" y="2216169"/>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39CA9"/>
                </a:solidFill>
              </a:rPr>
              <a:t>1</a:t>
            </a:r>
            <a:endParaRPr lang="nl-BE" dirty="0">
              <a:solidFill>
                <a:srgbClr val="F39CA9"/>
              </a:solidFill>
            </a:endParaRPr>
          </a:p>
        </p:txBody>
      </p:sp>
      <p:sp>
        <p:nvSpPr>
          <p:cNvPr id="10" name="Oval 9">
            <a:extLst>
              <a:ext uri="{FF2B5EF4-FFF2-40B4-BE49-F238E27FC236}">
                <a16:creationId xmlns:a16="http://schemas.microsoft.com/office/drawing/2014/main" id="{E26BB0B8-D6B6-48EA-BA26-DAF8A6389C88}"/>
              </a:ext>
            </a:extLst>
          </p:cNvPr>
          <p:cNvSpPr/>
          <p:nvPr/>
        </p:nvSpPr>
        <p:spPr>
          <a:xfrm>
            <a:off x="1221773" y="2810089"/>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2</a:t>
            </a:r>
            <a:endParaRPr lang="nl-BE" dirty="0">
              <a:solidFill>
                <a:srgbClr val="FF7C80"/>
              </a:solidFill>
            </a:endParaRPr>
          </a:p>
        </p:txBody>
      </p:sp>
      <p:sp>
        <p:nvSpPr>
          <p:cNvPr id="11" name="Oval 10">
            <a:extLst>
              <a:ext uri="{FF2B5EF4-FFF2-40B4-BE49-F238E27FC236}">
                <a16:creationId xmlns:a16="http://schemas.microsoft.com/office/drawing/2014/main" id="{7A7753F3-5B2E-4AC9-A8FD-DBA2DF15C1E5}"/>
              </a:ext>
            </a:extLst>
          </p:cNvPr>
          <p:cNvSpPr/>
          <p:nvPr/>
        </p:nvSpPr>
        <p:spPr>
          <a:xfrm>
            <a:off x="1221773" y="3435800"/>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3</a:t>
            </a:r>
            <a:endParaRPr lang="nl-BE" dirty="0">
              <a:solidFill>
                <a:srgbClr val="FF0000"/>
              </a:solidFill>
            </a:endParaRPr>
          </a:p>
        </p:txBody>
      </p:sp>
      <p:sp>
        <p:nvSpPr>
          <p:cNvPr id="12" name="Oval 11">
            <a:extLst>
              <a:ext uri="{FF2B5EF4-FFF2-40B4-BE49-F238E27FC236}">
                <a16:creationId xmlns:a16="http://schemas.microsoft.com/office/drawing/2014/main" id="{39FF3A47-0641-4730-9A21-151011DF8AA2}"/>
              </a:ext>
            </a:extLst>
          </p:cNvPr>
          <p:cNvSpPr/>
          <p:nvPr/>
        </p:nvSpPr>
        <p:spPr>
          <a:xfrm>
            <a:off x="1221772" y="4052553"/>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4</a:t>
            </a:r>
            <a:endParaRPr lang="nl-BE" dirty="0">
              <a:solidFill>
                <a:srgbClr val="FF0000"/>
              </a:solidFill>
            </a:endParaRPr>
          </a:p>
        </p:txBody>
      </p:sp>
      <p:sp>
        <p:nvSpPr>
          <p:cNvPr id="13" name="Oval 12">
            <a:extLst>
              <a:ext uri="{FF2B5EF4-FFF2-40B4-BE49-F238E27FC236}">
                <a16:creationId xmlns:a16="http://schemas.microsoft.com/office/drawing/2014/main" id="{0E6E3241-66AF-4F81-8C57-B087B46FCDDB}"/>
              </a:ext>
            </a:extLst>
          </p:cNvPr>
          <p:cNvSpPr/>
          <p:nvPr/>
        </p:nvSpPr>
        <p:spPr>
          <a:xfrm>
            <a:off x="1221772" y="4669306"/>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5</a:t>
            </a:r>
            <a:endParaRPr lang="nl-BE" dirty="0">
              <a:solidFill>
                <a:srgbClr val="FF0000"/>
              </a:solidFill>
            </a:endParaRPr>
          </a:p>
        </p:txBody>
      </p:sp>
      <p:sp>
        <p:nvSpPr>
          <p:cNvPr id="14" name="Oval 13">
            <a:extLst>
              <a:ext uri="{FF2B5EF4-FFF2-40B4-BE49-F238E27FC236}">
                <a16:creationId xmlns:a16="http://schemas.microsoft.com/office/drawing/2014/main" id="{6A53DC71-F8DF-48F1-8D9A-2E76917CCE83}"/>
              </a:ext>
            </a:extLst>
          </p:cNvPr>
          <p:cNvSpPr/>
          <p:nvPr/>
        </p:nvSpPr>
        <p:spPr>
          <a:xfrm>
            <a:off x="1221772" y="5270989"/>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6</a:t>
            </a:r>
            <a:endParaRPr lang="nl-BE" dirty="0">
              <a:solidFill>
                <a:srgbClr val="FF0000"/>
              </a:solidFill>
            </a:endParaRPr>
          </a:p>
        </p:txBody>
      </p:sp>
      <p:cxnSp>
        <p:nvCxnSpPr>
          <p:cNvPr id="15" name="Google Shape;168;p9">
            <a:extLst>
              <a:ext uri="{FF2B5EF4-FFF2-40B4-BE49-F238E27FC236}">
                <a16:creationId xmlns:a16="http://schemas.microsoft.com/office/drawing/2014/main" id="{7FD9A14D-F52F-4E98-8056-16BCAE4D1E36}"/>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20" name="TextBox 19">
            <a:extLst>
              <a:ext uri="{FF2B5EF4-FFF2-40B4-BE49-F238E27FC236}">
                <a16:creationId xmlns:a16="http://schemas.microsoft.com/office/drawing/2014/main" id="{50E23C8C-6043-4B45-89C5-96114CD2748D}"/>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21" name="Rectangle 20">
            <a:extLst>
              <a:ext uri="{FF2B5EF4-FFF2-40B4-BE49-F238E27FC236}">
                <a16:creationId xmlns:a16="http://schemas.microsoft.com/office/drawing/2014/main" id="{60F70BB6-67BD-49D7-9DA4-1C15FB6DD82D}"/>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2" name="TextBox 21">
            <a:extLst>
              <a:ext uri="{FF2B5EF4-FFF2-40B4-BE49-F238E27FC236}">
                <a16:creationId xmlns:a16="http://schemas.microsoft.com/office/drawing/2014/main" id="{A9A5CE7C-3824-483E-A4E7-F1CF27B667B4}"/>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6" name="Rectangle 15">
            <a:extLst>
              <a:ext uri="{FF2B5EF4-FFF2-40B4-BE49-F238E27FC236}">
                <a16:creationId xmlns:a16="http://schemas.microsoft.com/office/drawing/2014/main" id="{31E8C49A-751A-4D9D-9C08-75A0A1B7C391}"/>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endParaRPr lang="nl-BE" dirty="0"/>
          </a:p>
        </p:txBody>
      </p:sp>
    </p:spTree>
    <p:extLst>
      <p:ext uri="{BB962C8B-B14F-4D97-AF65-F5344CB8AC3E}">
        <p14:creationId xmlns:p14="http://schemas.microsoft.com/office/powerpoint/2010/main" val="4221067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Collecting Students Online Activity Data</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Moodle: A Learning Management System</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12" name="Google Shape;1223;p29">
            <a:extLst>
              <a:ext uri="{FF2B5EF4-FFF2-40B4-BE49-F238E27FC236}">
                <a16:creationId xmlns:a16="http://schemas.microsoft.com/office/drawing/2014/main" id="{28D3151E-B8BC-4411-A593-D5A78DD0D9CB}"/>
              </a:ext>
            </a:extLst>
          </p:cNvPr>
          <p:cNvSpPr txBox="1"/>
          <p:nvPr/>
        </p:nvSpPr>
        <p:spPr>
          <a:xfrm>
            <a:off x="587455" y="2025608"/>
            <a:ext cx="5236573" cy="13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use Moodle an Online Learning Platform</a:t>
            </a:r>
          </a:p>
          <a:p>
            <a:pPr marL="0" lvl="0" indent="0" algn="l" rtl="0">
              <a:spcBef>
                <a:spcPts val="0"/>
              </a:spcBef>
              <a:spcAft>
                <a:spcPts val="0"/>
              </a:spcAft>
              <a:buNone/>
            </a:pPr>
            <a:endParaRPr lang="en-US"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We consider a single first year course</a:t>
            </a: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Data collected on the first semester of 2 years</a:t>
            </a:r>
            <a:endParaRPr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Only collect students information with ethical consent</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13" name="Rectangle 12">
            <a:extLst>
              <a:ext uri="{FF2B5EF4-FFF2-40B4-BE49-F238E27FC236}">
                <a16:creationId xmlns:a16="http://schemas.microsoft.com/office/drawing/2014/main" id="{FD39AF65-88A1-46A3-8C86-011E87727132}"/>
              </a:ext>
            </a:extLst>
          </p:cNvPr>
          <p:cNvSpPr/>
          <p:nvPr/>
        </p:nvSpPr>
        <p:spPr>
          <a:xfrm>
            <a:off x="587455" y="2025608"/>
            <a:ext cx="5236573" cy="147586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extBox 9">
            <a:extLst>
              <a:ext uri="{FF2B5EF4-FFF2-40B4-BE49-F238E27FC236}">
                <a16:creationId xmlns:a16="http://schemas.microsoft.com/office/drawing/2014/main" id="{0FF7374D-41AF-4ECA-8D38-B2F76EA10A78}"/>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1" name="Rectangle 10">
            <a:extLst>
              <a:ext uri="{FF2B5EF4-FFF2-40B4-BE49-F238E27FC236}">
                <a16:creationId xmlns:a16="http://schemas.microsoft.com/office/drawing/2014/main" id="{C84D58C1-D81C-4FEA-BBF2-559A3BBAC12D}"/>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4" name="TextBox 13">
            <a:extLst>
              <a:ext uri="{FF2B5EF4-FFF2-40B4-BE49-F238E27FC236}">
                <a16:creationId xmlns:a16="http://schemas.microsoft.com/office/drawing/2014/main" id="{2EB9604F-C209-4B8E-92C6-4EE4B19D945E}"/>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5" name="Rectangle 14">
            <a:extLst>
              <a:ext uri="{FF2B5EF4-FFF2-40B4-BE49-F238E27FC236}">
                <a16:creationId xmlns:a16="http://schemas.microsoft.com/office/drawing/2014/main" id="{7F3592D7-C0A5-4563-ADAC-0387EDBB2BC8}"/>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endParaRPr lang="nl-BE" dirty="0"/>
          </a:p>
        </p:txBody>
      </p:sp>
    </p:spTree>
    <p:extLst>
      <p:ext uri="{BB962C8B-B14F-4D97-AF65-F5344CB8AC3E}">
        <p14:creationId xmlns:p14="http://schemas.microsoft.com/office/powerpoint/2010/main" val="1483726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Collecting Students Online Activity Data</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Moodle: A Learning Management System</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pic>
        <p:nvPicPr>
          <p:cNvPr id="11" name="Google Shape;1273;p30">
            <a:extLst>
              <a:ext uri="{FF2B5EF4-FFF2-40B4-BE49-F238E27FC236}">
                <a16:creationId xmlns:a16="http://schemas.microsoft.com/office/drawing/2014/main" id="{770010B3-B358-4DE0-99BD-FF864E2FB701}"/>
              </a:ext>
            </a:extLst>
          </p:cNvPr>
          <p:cNvPicPr preferRelativeResize="0"/>
          <p:nvPr/>
        </p:nvPicPr>
        <p:blipFill rotWithShape="1">
          <a:blip r:embed="rId3">
            <a:alphaModFix/>
          </a:blip>
          <a:srcRect r="19708"/>
          <a:stretch/>
        </p:blipFill>
        <p:spPr>
          <a:xfrm>
            <a:off x="5791200" y="2426161"/>
            <a:ext cx="6400800" cy="3822239"/>
          </a:xfrm>
          <a:prstGeom prst="rect">
            <a:avLst/>
          </a:prstGeom>
          <a:noFill/>
          <a:ln>
            <a:noFill/>
          </a:ln>
        </p:spPr>
      </p:pic>
      <p:sp>
        <p:nvSpPr>
          <p:cNvPr id="12" name="Google Shape;1223;p29">
            <a:extLst>
              <a:ext uri="{FF2B5EF4-FFF2-40B4-BE49-F238E27FC236}">
                <a16:creationId xmlns:a16="http://schemas.microsoft.com/office/drawing/2014/main" id="{28D3151E-B8BC-4411-A593-D5A78DD0D9CB}"/>
              </a:ext>
            </a:extLst>
          </p:cNvPr>
          <p:cNvSpPr txBox="1"/>
          <p:nvPr/>
        </p:nvSpPr>
        <p:spPr>
          <a:xfrm>
            <a:off x="587455" y="2025608"/>
            <a:ext cx="5236573" cy="13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use Moodle an Online Learning Platform</a:t>
            </a:r>
          </a:p>
          <a:p>
            <a:pPr marL="0" lvl="0" indent="0" algn="l" rtl="0">
              <a:spcBef>
                <a:spcPts val="0"/>
              </a:spcBef>
              <a:spcAft>
                <a:spcPts val="0"/>
              </a:spcAft>
              <a:buNone/>
            </a:pPr>
            <a:endParaRPr lang="en-US"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We consider a single first year course</a:t>
            </a: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Data collected on the first semester of 2 years</a:t>
            </a:r>
            <a:endParaRPr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Only collect students information with ethical consent</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13" name="Rectangle 12">
            <a:extLst>
              <a:ext uri="{FF2B5EF4-FFF2-40B4-BE49-F238E27FC236}">
                <a16:creationId xmlns:a16="http://schemas.microsoft.com/office/drawing/2014/main" id="{FD39AF65-88A1-46A3-8C86-011E87727132}"/>
              </a:ext>
            </a:extLst>
          </p:cNvPr>
          <p:cNvSpPr/>
          <p:nvPr/>
        </p:nvSpPr>
        <p:spPr>
          <a:xfrm>
            <a:off x="587455" y="2025608"/>
            <a:ext cx="5236573" cy="147586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TextBox 13">
            <a:extLst>
              <a:ext uri="{FF2B5EF4-FFF2-40B4-BE49-F238E27FC236}">
                <a16:creationId xmlns:a16="http://schemas.microsoft.com/office/drawing/2014/main" id="{7B456865-BB7E-4D55-8E78-1539CF15E50B}"/>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5" name="Rectangle 14">
            <a:extLst>
              <a:ext uri="{FF2B5EF4-FFF2-40B4-BE49-F238E27FC236}">
                <a16:creationId xmlns:a16="http://schemas.microsoft.com/office/drawing/2014/main" id="{D4C46931-C222-4747-8F5E-7C20E4E968E2}"/>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6" name="TextBox 15">
            <a:extLst>
              <a:ext uri="{FF2B5EF4-FFF2-40B4-BE49-F238E27FC236}">
                <a16:creationId xmlns:a16="http://schemas.microsoft.com/office/drawing/2014/main" id="{E5DE6177-470E-486B-8205-2115DB174DA7}"/>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8" name="Rectangle 17">
            <a:extLst>
              <a:ext uri="{FF2B5EF4-FFF2-40B4-BE49-F238E27FC236}">
                <a16:creationId xmlns:a16="http://schemas.microsoft.com/office/drawing/2014/main" id="{486FB95E-B1A7-4868-A066-854033976836}"/>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endParaRPr lang="nl-BE" dirty="0"/>
          </a:p>
        </p:txBody>
      </p:sp>
    </p:spTree>
    <p:extLst>
      <p:ext uri="{BB962C8B-B14F-4D97-AF65-F5344CB8AC3E}">
        <p14:creationId xmlns:p14="http://schemas.microsoft.com/office/powerpoint/2010/main" val="2260205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Collecting Students Online Activity Data</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Moodle: A Learning Management System</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10" name="Google Shape;1614;p36">
            <a:extLst>
              <a:ext uri="{FF2B5EF4-FFF2-40B4-BE49-F238E27FC236}">
                <a16:creationId xmlns:a16="http://schemas.microsoft.com/office/drawing/2014/main" id="{63A4A490-1117-4954-9FF8-FACE5148682D}"/>
              </a:ext>
            </a:extLst>
          </p:cNvPr>
          <p:cNvSpPr txBox="1"/>
          <p:nvPr/>
        </p:nvSpPr>
        <p:spPr>
          <a:xfrm>
            <a:off x="587455" y="3409951"/>
            <a:ext cx="5021851" cy="3174537"/>
          </a:xfrm>
          <a:prstGeom prst="rect">
            <a:avLst/>
          </a:prstGeom>
          <a:noFill/>
          <a:ln>
            <a:noFill/>
          </a:ln>
        </p:spPr>
        <p:txBody>
          <a:bodyPr spcFirstLastPara="1" wrap="square" lIns="91425" tIns="91425" rIns="91425" bIns="91425" anchor="t" anchorCtr="0">
            <a:noAutofit/>
          </a:bodyPr>
          <a:lstStyle/>
          <a:p>
            <a:pPr lvl="0" algn="l" rtl="0">
              <a:lnSpc>
                <a:spcPct val="150000"/>
              </a:lnSpc>
              <a:spcBef>
                <a:spcPts val="0"/>
              </a:spcBef>
              <a:spcAft>
                <a:spcPts val="0"/>
              </a:spcAft>
              <a:buClr>
                <a:srgbClr val="FF7C80"/>
              </a:buClr>
              <a:buSzPct val="90000"/>
            </a:pPr>
            <a:r>
              <a:rPr lang="en-US" sz="2000" dirty="0">
                <a:latin typeface="Calibri"/>
                <a:ea typeface="Calibri"/>
                <a:cs typeface="Calibri"/>
                <a:sym typeface="Calibri"/>
              </a:rPr>
              <a:t>Collected Data Includes:</a:t>
            </a:r>
          </a:p>
          <a:p>
            <a:pPr marL="0" lvl="0" indent="0" algn="l" rtl="0">
              <a:lnSpc>
                <a:spcPct val="150000"/>
              </a:lnSpc>
              <a:spcBef>
                <a:spcPts val="0"/>
              </a:spcBef>
              <a:spcAft>
                <a:spcPts val="0"/>
              </a:spcAft>
              <a:buClr>
                <a:srgbClr val="FF7C80"/>
              </a:buClr>
              <a:buSzPct val="90000"/>
              <a:buNone/>
            </a:pPr>
            <a:endParaRPr dirty="0">
              <a:latin typeface="Calibri"/>
              <a:ea typeface="Calibri"/>
              <a:cs typeface="Calibri"/>
              <a:sym typeface="Calibri"/>
            </a:endParaRPr>
          </a:p>
        </p:txBody>
      </p:sp>
      <p:pic>
        <p:nvPicPr>
          <p:cNvPr id="11" name="Google Shape;1273;p30">
            <a:extLst>
              <a:ext uri="{FF2B5EF4-FFF2-40B4-BE49-F238E27FC236}">
                <a16:creationId xmlns:a16="http://schemas.microsoft.com/office/drawing/2014/main" id="{770010B3-B358-4DE0-99BD-FF864E2FB701}"/>
              </a:ext>
            </a:extLst>
          </p:cNvPr>
          <p:cNvPicPr preferRelativeResize="0"/>
          <p:nvPr/>
        </p:nvPicPr>
        <p:blipFill rotWithShape="1">
          <a:blip r:embed="rId3">
            <a:alphaModFix/>
          </a:blip>
          <a:srcRect r="19708"/>
          <a:stretch/>
        </p:blipFill>
        <p:spPr>
          <a:xfrm>
            <a:off x="5791200" y="2426161"/>
            <a:ext cx="6400800" cy="3822239"/>
          </a:xfrm>
          <a:prstGeom prst="rect">
            <a:avLst/>
          </a:prstGeom>
          <a:noFill/>
          <a:ln>
            <a:noFill/>
          </a:ln>
        </p:spPr>
      </p:pic>
      <p:sp>
        <p:nvSpPr>
          <p:cNvPr id="12" name="Google Shape;1223;p29">
            <a:extLst>
              <a:ext uri="{FF2B5EF4-FFF2-40B4-BE49-F238E27FC236}">
                <a16:creationId xmlns:a16="http://schemas.microsoft.com/office/drawing/2014/main" id="{28D3151E-B8BC-4411-A593-D5A78DD0D9CB}"/>
              </a:ext>
            </a:extLst>
          </p:cNvPr>
          <p:cNvSpPr txBox="1"/>
          <p:nvPr/>
        </p:nvSpPr>
        <p:spPr>
          <a:xfrm>
            <a:off x="587455" y="2025608"/>
            <a:ext cx="5236573" cy="13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use Moodle an Online Learning Platform</a:t>
            </a:r>
          </a:p>
          <a:p>
            <a:pPr marL="0" lvl="0" indent="0" algn="l" rtl="0">
              <a:spcBef>
                <a:spcPts val="0"/>
              </a:spcBef>
              <a:spcAft>
                <a:spcPts val="0"/>
              </a:spcAft>
              <a:buNone/>
            </a:pPr>
            <a:endParaRPr lang="en-US"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We consider a single first year course</a:t>
            </a: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Data collected on the first semester of 2 years</a:t>
            </a:r>
            <a:endParaRPr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Only collect students information with ethical consent</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13" name="Rectangle 12">
            <a:extLst>
              <a:ext uri="{FF2B5EF4-FFF2-40B4-BE49-F238E27FC236}">
                <a16:creationId xmlns:a16="http://schemas.microsoft.com/office/drawing/2014/main" id="{FD39AF65-88A1-46A3-8C86-011E87727132}"/>
              </a:ext>
            </a:extLst>
          </p:cNvPr>
          <p:cNvSpPr/>
          <p:nvPr/>
        </p:nvSpPr>
        <p:spPr>
          <a:xfrm>
            <a:off x="587455" y="2025608"/>
            <a:ext cx="5236573" cy="147586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TextBox 13">
            <a:extLst>
              <a:ext uri="{FF2B5EF4-FFF2-40B4-BE49-F238E27FC236}">
                <a16:creationId xmlns:a16="http://schemas.microsoft.com/office/drawing/2014/main" id="{7B456865-BB7E-4D55-8E78-1539CF15E50B}"/>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5" name="Rectangle 14">
            <a:extLst>
              <a:ext uri="{FF2B5EF4-FFF2-40B4-BE49-F238E27FC236}">
                <a16:creationId xmlns:a16="http://schemas.microsoft.com/office/drawing/2014/main" id="{D4C46931-C222-4747-8F5E-7C20E4E968E2}"/>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6" name="TextBox 15">
            <a:extLst>
              <a:ext uri="{FF2B5EF4-FFF2-40B4-BE49-F238E27FC236}">
                <a16:creationId xmlns:a16="http://schemas.microsoft.com/office/drawing/2014/main" id="{E5DE6177-470E-486B-8205-2115DB174DA7}"/>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8" name="Rectangle 17">
            <a:extLst>
              <a:ext uri="{FF2B5EF4-FFF2-40B4-BE49-F238E27FC236}">
                <a16:creationId xmlns:a16="http://schemas.microsoft.com/office/drawing/2014/main" id="{486FB95E-B1A7-4868-A066-854033976836}"/>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endParaRPr lang="nl-BE" dirty="0"/>
          </a:p>
        </p:txBody>
      </p:sp>
    </p:spTree>
    <p:extLst>
      <p:ext uri="{BB962C8B-B14F-4D97-AF65-F5344CB8AC3E}">
        <p14:creationId xmlns:p14="http://schemas.microsoft.com/office/powerpoint/2010/main" val="1137332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Collecting Students Online Activity Data</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Moodle: A Learning Management System</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10" name="Google Shape;1614;p36">
            <a:extLst>
              <a:ext uri="{FF2B5EF4-FFF2-40B4-BE49-F238E27FC236}">
                <a16:creationId xmlns:a16="http://schemas.microsoft.com/office/drawing/2014/main" id="{63A4A490-1117-4954-9FF8-FACE5148682D}"/>
              </a:ext>
            </a:extLst>
          </p:cNvPr>
          <p:cNvSpPr txBox="1"/>
          <p:nvPr/>
        </p:nvSpPr>
        <p:spPr>
          <a:xfrm>
            <a:off x="587455" y="3409951"/>
            <a:ext cx="5021851" cy="3174537"/>
          </a:xfrm>
          <a:prstGeom prst="rect">
            <a:avLst/>
          </a:prstGeom>
          <a:noFill/>
          <a:ln>
            <a:noFill/>
          </a:ln>
        </p:spPr>
        <p:txBody>
          <a:bodyPr spcFirstLastPara="1" wrap="square" lIns="91425" tIns="91425" rIns="91425" bIns="91425" anchor="t" anchorCtr="0">
            <a:noAutofit/>
          </a:bodyPr>
          <a:lstStyle/>
          <a:p>
            <a:pPr lvl="0" algn="l" rtl="0">
              <a:lnSpc>
                <a:spcPct val="150000"/>
              </a:lnSpc>
              <a:spcBef>
                <a:spcPts val="0"/>
              </a:spcBef>
              <a:spcAft>
                <a:spcPts val="0"/>
              </a:spcAft>
              <a:buClr>
                <a:srgbClr val="FF7C80"/>
              </a:buClr>
              <a:buSzPct val="90000"/>
            </a:pPr>
            <a:r>
              <a:rPr lang="en-US" sz="2000" dirty="0">
                <a:latin typeface="Calibri"/>
                <a:ea typeface="Calibri"/>
                <a:cs typeface="Calibri"/>
                <a:sym typeface="Calibri"/>
              </a:rPr>
              <a:t>Collected Data Includes: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MSLQ</a:t>
            </a:r>
            <a:r>
              <a:rPr lang="en-US" dirty="0">
                <a:latin typeface="Calibri"/>
                <a:ea typeface="Calibri"/>
                <a:cs typeface="Calibri"/>
                <a:sym typeface="Calibri"/>
              </a:rPr>
              <a:t>:  A questionnaire about self-regulations and learning strategies</a:t>
            </a:r>
          </a:p>
          <a:p>
            <a:pPr marL="0" lvl="0" indent="0" algn="l" rtl="0">
              <a:lnSpc>
                <a:spcPct val="150000"/>
              </a:lnSpc>
              <a:spcBef>
                <a:spcPts val="0"/>
              </a:spcBef>
              <a:spcAft>
                <a:spcPts val="0"/>
              </a:spcAft>
              <a:buClr>
                <a:srgbClr val="FF7C80"/>
              </a:buClr>
              <a:buSzPct val="90000"/>
              <a:buNone/>
            </a:pPr>
            <a:endParaRPr lang="nl-BE" dirty="0">
              <a:latin typeface="Calibri"/>
              <a:ea typeface="Calibri"/>
              <a:cs typeface="Calibri"/>
              <a:sym typeface="Calibri"/>
            </a:endParaRPr>
          </a:p>
        </p:txBody>
      </p:sp>
      <p:pic>
        <p:nvPicPr>
          <p:cNvPr id="13" name="Google Shape;1327;p31">
            <a:extLst>
              <a:ext uri="{FF2B5EF4-FFF2-40B4-BE49-F238E27FC236}">
                <a16:creationId xmlns:a16="http://schemas.microsoft.com/office/drawing/2014/main" id="{8B5D68F4-4E78-45DE-BAE3-8A8F9CCCC027}"/>
              </a:ext>
            </a:extLst>
          </p:cNvPr>
          <p:cNvPicPr preferRelativeResize="0"/>
          <p:nvPr/>
        </p:nvPicPr>
        <p:blipFill>
          <a:blip r:embed="rId3">
            <a:alphaModFix/>
          </a:blip>
          <a:stretch>
            <a:fillRect/>
          </a:stretch>
        </p:blipFill>
        <p:spPr>
          <a:xfrm>
            <a:off x="5791200" y="2471860"/>
            <a:ext cx="6400800" cy="3776540"/>
          </a:xfrm>
          <a:prstGeom prst="rect">
            <a:avLst/>
          </a:prstGeom>
          <a:noFill/>
          <a:ln>
            <a:noFill/>
          </a:ln>
        </p:spPr>
      </p:pic>
      <p:sp>
        <p:nvSpPr>
          <p:cNvPr id="14" name="Google Shape;1223;p29">
            <a:extLst>
              <a:ext uri="{FF2B5EF4-FFF2-40B4-BE49-F238E27FC236}">
                <a16:creationId xmlns:a16="http://schemas.microsoft.com/office/drawing/2014/main" id="{E9FE1E8C-0DF9-4DF6-836E-283710089342}"/>
              </a:ext>
            </a:extLst>
          </p:cNvPr>
          <p:cNvSpPr txBox="1"/>
          <p:nvPr/>
        </p:nvSpPr>
        <p:spPr>
          <a:xfrm>
            <a:off x="587455" y="2025608"/>
            <a:ext cx="5236573" cy="13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use Moodle an Online Learning Platform</a:t>
            </a:r>
          </a:p>
          <a:p>
            <a:pPr marL="0" lvl="0" indent="0" algn="l" rtl="0">
              <a:spcBef>
                <a:spcPts val="0"/>
              </a:spcBef>
              <a:spcAft>
                <a:spcPts val="0"/>
              </a:spcAft>
              <a:buNone/>
            </a:pPr>
            <a:endParaRPr lang="en-US"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We consider a single first year course</a:t>
            </a: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Data collected on the first semester of 2 years</a:t>
            </a:r>
            <a:endParaRPr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Only collect students information with ethical consent</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15" name="Rectangle 14">
            <a:extLst>
              <a:ext uri="{FF2B5EF4-FFF2-40B4-BE49-F238E27FC236}">
                <a16:creationId xmlns:a16="http://schemas.microsoft.com/office/drawing/2014/main" id="{B4E7BE49-D385-4A17-8BCF-3A3C8BB999EB}"/>
              </a:ext>
            </a:extLst>
          </p:cNvPr>
          <p:cNvSpPr/>
          <p:nvPr/>
        </p:nvSpPr>
        <p:spPr>
          <a:xfrm>
            <a:off x="587455" y="2025608"/>
            <a:ext cx="5236573" cy="147586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extBox 11">
            <a:extLst>
              <a:ext uri="{FF2B5EF4-FFF2-40B4-BE49-F238E27FC236}">
                <a16:creationId xmlns:a16="http://schemas.microsoft.com/office/drawing/2014/main" id="{980BB8E2-DC60-47C2-86A9-F4AC7E4D6BD3}"/>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6" name="Rectangle 15">
            <a:extLst>
              <a:ext uri="{FF2B5EF4-FFF2-40B4-BE49-F238E27FC236}">
                <a16:creationId xmlns:a16="http://schemas.microsoft.com/office/drawing/2014/main" id="{388B03C2-D43E-4E8E-ADD2-A2C277DC632B}"/>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7" name="TextBox 16">
            <a:extLst>
              <a:ext uri="{FF2B5EF4-FFF2-40B4-BE49-F238E27FC236}">
                <a16:creationId xmlns:a16="http://schemas.microsoft.com/office/drawing/2014/main" id="{E9BCC450-3B9B-4158-B9EE-DE9890EC392D}"/>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8" name="Rectangle 17">
            <a:extLst>
              <a:ext uri="{FF2B5EF4-FFF2-40B4-BE49-F238E27FC236}">
                <a16:creationId xmlns:a16="http://schemas.microsoft.com/office/drawing/2014/main" id="{8E77FB3B-736B-47D0-AC35-7D41CA2405EB}"/>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endParaRPr lang="nl-BE" dirty="0"/>
          </a:p>
        </p:txBody>
      </p:sp>
    </p:spTree>
    <p:extLst>
      <p:ext uri="{BB962C8B-B14F-4D97-AF65-F5344CB8AC3E}">
        <p14:creationId xmlns:p14="http://schemas.microsoft.com/office/powerpoint/2010/main" val="2871290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Collecting Students Online Activity Data</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Moodle: A Learning Management System</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10" name="Google Shape;1614;p36">
            <a:extLst>
              <a:ext uri="{FF2B5EF4-FFF2-40B4-BE49-F238E27FC236}">
                <a16:creationId xmlns:a16="http://schemas.microsoft.com/office/drawing/2014/main" id="{63A4A490-1117-4954-9FF8-FACE5148682D}"/>
              </a:ext>
            </a:extLst>
          </p:cNvPr>
          <p:cNvSpPr txBox="1"/>
          <p:nvPr/>
        </p:nvSpPr>
        <p:spPr>
          <a:xfrm>
            <a:off x="587455" y="3409951"/>
            <a:ext cx="5021851" cy="3174537"/>
          </a:xfrm>
          <a:prstGeom prst="rect">
            <a:avLst/>
          </a:prstGeom>
          <a:noFill/>
          <a:ln>
            <a:noFill/>
          </a:ln>
        </p:spPr>
        <p:txBody>
          <a:bodyPr spcFirstLastPara="1" wrap="square" lIns="91425" tIns="91425" rIns="91425" bIns="91425" anchor="t" anchorCtr="0">
            <a:noAutofit/>
          </a:bodyPr>
          <a:lstStyle/>
          <a:p>
            <a:pPr lvl="0" algn="l" rtl="0">
              <a:lnSpc>
                <a:spcPct val="150000"/>
              </a:lnSpc>
              <a:spcBef>
                <a:spcPts val="0"/>
              </a:spcBef>
              <a:spcAft>
                <a:spcPts val="0"/>
              </a:spcAft>
              <a:buClr>
                <a:srgbClr val="FF7C80"/>
              </a:buClr>
              <a:buSzPct val="90000"/>
            </a:pPr>
            <a:r>
              <a:rPr lang="en-US" sz="2000" dirty="0">
                <a:latin typeface="Calibri"/>
                <a:ea typeface="Calibri"/>
                <a:cs typeface="Calibri"/>
                <a:sym typeface="Calibri"/>
              </a:rPr>
              <a:t>Collected Data Includes: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MSLQ</a:t>
            </a:r>
            <a:r>
              <a:rPr lang="en-US" dirty="0">
                <a:latin typeface="Calibri"/>
                <a:ea typeface="Calibri"/>
                <a:cs typeface="Calibri"/>
                <a:sym typeface="Calibri"/>
              </a:rPr>
              <a:t>:  A questionnaire about self-regulations and learning strategies</a:t>
            </a:r>
          </a:p>
          <a:p>
            <a:pPr marL="0" lvl="0" indent="0" algn="l" rtl="0">
              <a:lnSpc>
                <a:spcPct val="150000"/>
              </a:lnSpc>
              <a:spcBef>
                <a:spcPts val="0"/>
              </a:spcBef>
              <a:spcAft>
                <a:spcPts val="0"/>
              </a:spcAft>
              <a:buClr>
                <a:srgbClr val="FF7C80"/>
              </a:buClr>
              <a:buSzPct val="90000"/>
              <a:buNone/>
            </a:pPr>
            <a:endParaRPr lang="nl-BE" dirty="0">
              <a:latin typeface="Calibri"/>
              <a:ea typeface="Calibri"/>
              <a:cs typeface="Calibri"/>
              <a:sym typeface="Calibri"/>
            </a:endParaRPr>
          </a:p>
        </p:txBody>
      </p:sp>
      <p:pic>
        <p:nvPicPr>
          <p:cNvPr id="11" name="Google Shape;1382;p32">
            <a:extLst>
              <a:ext uri="{FF2B5EF4-FFF2-40B4-BE49-F238E27FC236}">
                <a16:creationId xmlns:a16="http://schemas.microsoft.com/office/drawing/2014/main" id="{FFBE855C-746A-4C24-85CE-7894F621C11D}"/>
              </a:ext>
            </a:extLst>
          </p:cNvPr>
          <p:cNvPicPr preferRelativeResize="0"/>
          <p:nvPr/>
        </p:nvPicPr>
        <p:blipFill>
          <a:blip r:embed="rId3">
            <a:alphaModFix/>
          </a:blip>
          <a:stretch>
            <a:fillRect/>
          </a:stretch>
        </p:blipFill>
        <p:spPr>
          <a:xfrm>
            <a:off x="5791200" y="2400299"/>
            <a:ext cx="6400800" cy="3743325"/>
          </a:xfrm>
          <a:prstGeom prst="rect">
            <a:avLst/>
          </a:prstGeom>
          <a:noFill/>
          <a:ln>
            <a:noFill/>
          </a:ln>
        </p:spPr>
      </p:pic>
      <p:sp>
        <p:nvSpPr>
          <p:cNvPr id="12" name="Google Shape;1223;p29">
            <a:extLst>
              <a:ext uri="{FF2B5EF4-FFF2-40B4-BE49-F238E27FC236}">
                <a16:creationId xmlns:a16="http://schemas.microsoft.com/office/drawing/2014/main" id="{C5E4B5A9-AE81-4399-A92D-43994D98AFFB}"/>
              </a:ext>
            </a:extLst>
          </p:cNvPr>
          <p:cNvSpPr txBox="1"/>
          <p:nvPr/>
        </p:nvSpPr>
        <p:spPr>
          <a:xfrm>
            <a:off x="587455" y="2025608"/>
            <a:ext cx="5236573" cy="13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use Moodle an Online Learning Platform</a:t>
            </a:r>
          </a:p>
          <a:p>
            <a:pPr marL="0" lvl="0" indent="0" algn="l" rtl="0">
              <a:spcBef>
                <a:spcPts val="0"/>
              </a:spcBef>
              <a:spcAft>
                <a:spcPts val="0"/>
              </a:spcAft>
              <a:buNone/>
            </a:pPr>
            <a:endParaRPr lang="en-US"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We consider a single first year course</a:t>
            </a: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Data collected on the first semester of 2 years</a:t>
            </a:r>
            <a:endParaRPr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Only collect students information with ethical consent</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14" name="Rectangle 13">
            <a:extLst>
              <a:ext uri="{FF2B5EF4-FFF2-40B4-BE49-F238E27FC236}">
                <a16:creationId xmlns:a16="http://schemas.microsoft.com/office/drawing/2014/main" id="{5893105E-0487-4A76-9045-F9846D9AA662}"/>
              </a:ext>
            </a:extLst>
          </p:cNvPr>
          <p:cNvSpPr/>
          <p:nvPr/>
        </p:nvSpPr>
        <p:spPr>
          <a:xfrm>
            <a:off x="587455" y="2025608"/>
            <a:ext cx="5236573" cy="147586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TextBox 12">
            <a:extLst>
              <a:ext uri="{FF2B5EF4-FFF2-40B4-BE49-F238E27FC236}">
                <a16:creationId xmlns:a16="http://schemas.microsoft.com/office/drawing/2014/main" id="{1A9D046B-7739-45C3-BB4B-A610C283796F}"/>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5" name="Rectangle 14">
            <a:extLst>
              <a:ext uri="{FF2B5EF4-FFF2-40B4-BE49-F238E27FC236}">
                <a16:creationId xmlns:a16="http://schemas.microsoft.com/office/drawing/2014/main" id="{B30F02E6-C314-4E90-A0A1-73A7D760E35D}"/>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6" name="TextBox 15">
            <a:extLst>
              <a:ext uri="{FF2B5EF4-FFF2-40B4-BE49-F238E27FC236}">
                <a16:creationId xmlns:a16="http://schemas.microsoft.com/office/drawing/2014/main" id="{A09C80FC-FF2C-48DF-BA60-F7188C078D2E}"/>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7" name="Rectangle 16">
            <a:extLst>
              <a:ext uri="{FF2B5EF4-FFF2-40B4-BE49-F238E27FC236}">
                <a16:creationId xmlns:a16="http://schemas.microsoft.com/office/drawing/2014/main" id="{83BE1359-192A-407E-A3DD-52AD9449C60E}"/>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endParaRPr lang="nl-BE" dirty="0"/>
          </a:p>
        </p:txBody>
      </p:sp>
    </p:spTree>
    <p:extLst>
      <p:ext uri="{BB962C8B-B14F-4D97-AF65-F5344CB8AC3E}">
        <p14:creationId xmlns:p14="http://schemas.microsoft.com/office/powerpoint/2010/main" val="2659814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Collecting Students Online Activity Data</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Moodle: A Learning Management System</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10" name="Google Shape;1614;p36">
            <a:extLst>
              <a:ext uri="{FF2B5EF4-FFF2-40B4-BE49-F238E27FC236}">
                <a16:creationId xmlns:a16="http://schemas.microsoft.com/office/drawing/2014/main" id="{63A4A490-1117-4954-9FF8-FACE5148682D}"/>
              </a:ext>
            </a:extLst>
          </p:cNvPr>
          <p:cNvSpPr txBox="1"/>
          <p:nvPr/>
        </p:nvSpPr>
        <p:spPr>
          <a:xfrm>
            <a:off x="587455" y="3409951"/>
            <a:ext cx="5021851" cy="3174537"/>
          </a:xfrm>
          <a:prstGeom prst="rect">
            <a:avLst/>
          </a:prstGeom>
          <a:noFill/>
          <a:ln>
            <a:noFill/>
          </a:ln>
        </p:spPr>
        <p:txBody>
          <a:bodyPr spcFirstLastPara="1" wrap="square" lIns="91425" tIns="91425" rIns="91425" bIns="91425" anchor="t" anchorCtr="0">
            <a:noAutofit/>
          </a:bodyPr>
          <a:lstStyle/>
          <a:p>
            <a:pPr lvl="0" algn="l" rtl="0">
              <a:lnSpc>
                <a:spcPct val="150000"/>
              </a:lnSpc>
              <a:spcBef>
                <a:spcPts val="0"/>
              </a:spcBef>
              <a:spcAft>
                <a:spcPts val="0"/>
              </a:spcAft>
              <a:buClr>
                <a:srgbClr val="FF7C80"/>
              </a:buClr>
              <a:buSzPct val="90000"/>
            </a:pPr>
            <a:r>
              <a:rPr lang="en-US" sz="2000" dirty="0">
                <a:latin typeface="Calibri"/>
                <a:ea typeface="Calibri"/>
                <a:cs typeface="Calibri"/>
                <a:sym typeface="Calibri"/>
              </a:rPr>
              <a:t>Collected Data Includes: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MSLQ</a:t>
            </a:r>
            <a:r>
              <a:rPr lang="en-US" dirty="0">
                <a:latin typeface="Calibri"/>
                <a:ea typeface="Calibri"/>
                <a:cs typeface="Calibri"/>
                <a:sym typeface="Calibri"/>
              </a:rPr>
              <a:t>:  A questionnaire about self-regulations and learning strategies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Material Accessed</a:t>
            </a:r>
            <a:r>
              <a:rPr lang="en-US" dirty="0">
                <a:latin typeface="Calibri"/>
                <a:ea typeface="Calibri"/>
                <a:cs typeface="Calibri"/>
                <a:sym typeface="Calibri"/>
              </a:rPr>
              <a:t>: Text and Videos</a:t>
            </a:r>
          </a:p>
          <a:p>
            <a:pPr marL="0" lvl="0" indent="0" algn="l" rtl="0">
              <a:lnSpc>
                <a:spcPct val="150000"/>
              </a:lnSpc>
              <a:spcBef>
                <a:spcPts val="0"/>
              </a:spcBef>
              <a:spcAft>
                <a:spcPts val="0"/>
              </a:spcAft>
              <a:buClr>
                <a:srgbClr val="FF7C80"/>
              </a:buClr>
              <a:buSzPct val="90000"/>
              <a:buNone/>
            </a:pPr>
            <a:endParaRPr lang="nl-BE" dirty="0">
              <a:latin typeface="Calibri"/>
              <a:ea typeface="Calibri"/>
              <a:cs typeface="Calibri"/>
              <a:sym typeface="Calibri"/>
            </a:endParaRPr>
          </a:p>
        </p:txBody>
      </p:sp>
      <p:pic>
        <p:nvPicPr>
          <p:cNvPr id="11" name="Google Shape;1382;p32">
            <a:extLst>
              <a:ext uri="{FF2B5EF4-FFF2-40B4-BE49-F238E27FC236}">
                <a16:creationId xmlns:a16="http://schemas.microsoft.com/office/drawing/2014/main" id="{CE2AE101-0638-4DA8-92B0-35C92908DFD4}"/>
              </a:ext>
            </a:extLst>
          </p:cNvPr>
          <p:cNvPicPr preferRelativeResize="0"/>
          <p:nvPr/>
        </p:nvPicPr>
        <p:blipFill>
          <a:blip r:embed="rId3">
            <a:alphaModFix/>
          </a:blip>
          <a:stretch>
            <a:fillRect/>
          </a:stretch>
        </p:blipFill>
        <p:spPr>
          <a:xfrm>
            <a:off x="5791200" y="2396439"/>
            <a:ext cx="6400800" cy="3743325"/>
          </a:xfrm>
          <a:prstGeom prst="rect">
            <a:avLst/>
          </a:prstGeom>
          <a:noFill/>
          <a:ln>
            <a:noFill/>
          </a:ln>
        </p:spPr>
      </p:pic>
      <p:sp>
        <p:nvSpPr>
          <p:cNvPr id="3" name="Oval 2">
            <a:extLst>
              <a:ext uri="{FF2B5EF4-FFF2-40B4-BE49-F238E27FC236}">
                <a16:creationId xmlns:a16="http://schemas.microsoft.com/office/drawing/2014/main" id="{53D6F508-9C64-443F-A171-4BCD87796245}"/>
              </a:ext>
            </a:extLst>
          </p:cNvPr>
          <p:cNvSpPr/>
          <p:nvPr/>
        </p:nvSpPr>
        <p:spPr>
          <a:xfrm>
            <a:off x="7800974" y="3393701"/>
            <a:ext cx="866775" cy="171449"/>
          </a:xfrm>
          <a:prstGeom prst="ellipse">
            <a:avLst/>
          </a:prstGeom>
          <a:noFill/>
          <a:ln w="19050">
            <a:solidFill>
              <a:srgbClr val="F3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Oval 16">
            <a:extLst>
              <a:ext uri="{FF2B5EF4-FFF2-40B4-BE49-F238E27FC236}">
                <a16:creationId xmlns:a16="http://schemas.microsoft.com/office/drawing/2014/main" id="{7099270F-A035-4396-B3DA-872E7E361499}"/>
              </a:ext>
            </a:extLst>
          </p:cNvPr>
          <p:cNvSpPr/>
          <p:nvPr/>
        </p:nvSpPr>
        <p:spPr>
          <a:xfrm>
            <a:off x="7800974" y="3565151"/>
            <a:ext cx="1409701" cy="180974"/>
          </a:xfrm>
          <a:prstGeom prst="ellipse">
            <a:avLst/>
          </a:prstGeom>
          <a:noFill/>
          <a:ln w="19050">
            <a:solidFill>
              <a:srgbClr val="F3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Oval 17">
            <a:extLst>
              <a:ext uri="{FF2B5EF4-FFF2-40B4-BE49-F238E27FC236}">
                <a16:creationId xmlns:a16="http://schemas.microsoft.com/office/drawing/2014/main" id="{2E721980-BB4A-48C1-BF5A-AE774AFC38A3}"/>
              </a:ext>
            </a:extLst>
          </p:cNvPr>
          <p:cNvSpPr/>
          <p:nvPr/>
        </p:nvSpPr>
        <p:spPr>
          <a:xfrm>
            <a:off x="7800973" y="4733862"/>
            <a:ext cx="1409701" cy="180974"/>
          </a:xfrm>
          <a:prstGeom prst="ellipse">
            <a:avLst/>
          </a:prstGeom>
          <a:noFill/>
          <a:ln w="19050">
            <a:solidFill>
              <a:srgbClr val="F3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9" name="Oval 18">
            <a:extLst>
              <a:ext uri="{FF2B5EF4-FFF2-40B4-BE49-F238E27FC236}">
                <a16:creationId xmlns:a16="http://schemas.microsoft.com/office/drawing/2014/main" id="{630C08E2-34A0-4FB5-AC38-B3D3F9D7C774}"/>
              </a:ext>
            </a:extLst>
          </p:cNvPr>
          <p:cNvSpPr/>
          <p:nvPr/>
        </p:nvSpPr>
        <p:spPr>
          <a:xfrm>
            <a:off x="7724774" y="5098623"/>
            <a:ext cx="1409701" cy="180974"/>
          </a:xfrm>
          <a:prstGeom prst="ellipse">
            <a:avLst/>
          </a:prstGeom>
          <a:noFill/>
          <a:ln w="19050">
            <a:solidFill>
              <a:srgbClr val="F3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0" name="Oval 19">
            <a:extLst>
              <a:ext uri="{FF2B5EF4-FFF2-40B4-BE49-F238E27FC236}">
                <a16:creationId xmlns:a16="http://schemas.microsoft.com/office/drawing/2014/main" id="{C653972D-541F-420D-AE26-F048541CC23F}"/>
              </a:ext>
            </a:extLst>
          </p:cNvPr>
          <p:cNvSpPr/>
          <p:nvPr/>
        </p:nvSpPr>
        <p:spPr>
          <a:xfrm>
            <a:off x="7724773" y="5436309"/>
            <a:ext cx="1409701" cy="180974"/>
          </a:xfrm>
          <a:prstGeom prst="ellipse">
            <a:avLst/>
          </a:prstGeom>
          <a:noFill/>
          <a:ln w="19050">
            <a:solidFill>
              <a:srgbClr val="F3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Google Shape;1223;p29">
            <a:extLst>
              <a:ext uri="{FF2B5EF4-FFF2-40B4-BE49-F238E27FC236}">
                <a16:creationId xmlns:a16="http://schemas.microsoft.com/office/drawing/2014/main" id="{75D9DBFB-027F-43D6-BA60-4E743D30BCE5}"/>
              </a:ext>
            </a:extLst>
          </p:cNvPr>
          <p:cNvSpPr txBox="1"/>
          <p:nvPr/>
        </p:nvSpPr>
        <p:spPr>
          <a:xfrm>
            <a:off x="587455" y="2025608"/>
            <a:ext cx="5236573" cy="13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use Moodle an Online Learning Platform</a:t>
            </a:r>
          </a:p>
          <a:p>
            <a:pPr marL="0" lvl="0" indent="0" algn="l" rtl="0">
              <a:spcBef>
                <a:spcPts val="0"/>
              </a:spcBef>
              <a:spcAft>
                <a:spcPts val="0"/>
              </a:spcAft>
              <a:buNone/>
            </a:pPr>
            <a:endParaRPr lang="en-US"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We consider a single first year course</a:t>
            </a: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Data collected on the first semester of 2 years</a:t>
            </a:r>
            <a:endParaRPr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Only collect students information with ethical consent</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22" name="Rectangle 21">
            <a:extLst>
              <a:ext uri="{FF2B5EF4-FFF2-40B4-BE49-F238E27FC236}">
                <a16:creationId xmlns:a16="http://schemas.microsoft.com/office/drawing/2014/main" id="{C4FBCBA4-007C-477F-A4E4-BC684A6707B9}"/>
              </a:ext>
            </a:extLst>
          </p:cNvPr>
          <p:cNvSpPr/>
          <p:nvPr/>
        </p:nvSpPr>
        <p:spPr>
          <a:xfrm>
            <a:off x="587455" y="2025608"/>
            <a:ext cx="5236573" cy="147586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3" name="TextBox 22">
            <a:extLst>
              <a:ext uri="{FF2B5EF4-FFF2-40B4-BE49-F238E27FC236}">
                <a16:creationId xmlns:a16="http://schemas.microsoft.com/office/drawing/2014/main" id="{C800E280-2488-4263-A71B-7F440BF86108}"/>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25" name="Rectangle 24">
            <a:extLst>
              <a:ext uri="{FF2B5EF4-FFF2-40B4-BE49-F238E27FC236}">
                <a16:creationId xmlns:a16="http://schemas.microsoft.com/office/drawing/2014/main" id="{1208639C-8899-4575-B578-E34B1CDFE3D2}"/>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6" name="TextBox 25">
            <a:extLst>
              <a:ext uri="{FF2B5EF4-FFF2-40B4-BE49-F238E27FC236}">
                <a16:creationId xmlns:a16="http://schemas.microsoft.com/office/drawing/2014/main" id="{5595227D-98B7-4A45-A1CF-CE1A0ABE5EFB}"/>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4" name="Rectangle 23">
            <a:extLst>
              <a:ext uri="{FF2B5EF4-FFF2-40B4-BE49-F238E27FC236}">
                <a16:creationId xmlns:a16="http://schemas.microsoft.com/office/drawing/2014/main" id="{07024565-57FF-4932-8E55-06E10E075C90}"/>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endParaRPr lang="nl-BE" dirty="0"/>
          </a:p>
        </p:txBody>
      </p:sp>
    </p:spTree>
    <p:extLst>
      <p:ext uri="{BB962C8B-B14F-4D97-AF65-F5344CB8AC3E}">
        <p14:creationId xmlns:p14="http://schemas.microsoft.com/office/powerpoint/2010/main" val="892109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Collecting Students Online Activity Data</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Moodle: A Learning Management System</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10" name="Google Shape;1614;p36">
            <a:extLst>
              <a:ext uri="{FF2B5EF4-FFF2-40B4-BE49-F238E27FC236}">
                <a16:creationId xmlns:a16="http://schemas.microsoft.com/office/drawing/2014/main" id="{63A4A490-1117-4954-9FF8-FACE5148682D}"/>
              </a:ext>
            </a:extLst>
          </p:cNvPr>
          <p:cNvSpPr txBox="1"/>
          <p:nvPr/>
        </p:nvSpPr>
        <p:spPr>
          <a:xfrm>
            <a:off x="587455" y="3409951"/>
            <a:ext cx="5021851" cy="3174537"/>
          </a:xfrm>
          <a:prstGeom prst="rect">
            <a:avLst/>
          </a:prstGeom>
          <a:noFill/>
          <a:ln>
            <a:noFill/>
          </a:ln>
        </p:spPr>
        <p:txBody>
          <a:bodyPr spcFirstLastPara="1" wrap="square" lIns="91425" tIns="91425" rIns="91425" bIns="91425" anchor="t" anchorCtr="0">
            <a:noAutofit/>
          </a:bodyPr>
          <a:lstStyle/>
          <a:p>
            <a:pPr lvl="0" algn="l" rtl="0">
              <a:lnSpc>
                <a:spcPct val="150000"/>
              </a:lnSpc>
              <a:spcBef>
                <a:spcPts val="0"/>
              </a:spcBef>
              <a:spcAft>
                <a:spcPts val="0"/>
              </a:spcAft>
              <a:buClr>
                <a:srgbClr val="FF7C80"/>
              </a:buClr>
              <a:buSzPct val="90000"/>
            </a:pPr>
            <a:r>
              <a:rPr lang="en-US" sz="2000" dirty="0">
                <a:latin typeface="Calibri"/>
                <a:ea typeface="Calibri"/>
                <a:cs typeface="Calibri"/>
                <a:sym typeface="Calibri"/>
              </a:rPr>
              <a:t>Collected Data Includes: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MSLQ</a:t>
            </a:r>
            <a:r>
              <a:rPr lang="en-US" dirty="0">
                <a:latin typeface="Calibri"/>
                <a:ea typeface="Calibri"/>
                <a:cs typeface="Calibri"/>
                <a:sym typeface="Calibri"/>
              </a:rPr>
              <a:t>:  A questionnaire about self-regulations and learning strategies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Material Accessed</a:t>
            </a:r>
            <a:r>
              <a:rPr lang="en-US" dirty="0">
                <a:latin typeface="Calibri"/>
                <a:ea typeface="Calibri"/>
                <a:cs typeface="Calibri"/>
                <a:sym typeface="Calibri"/>
              </a:rPr>
              <a:t>: Text and Videos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Quiz</a:t>
            </a:r>
            <a:r>
              <a:rPr lang="en-US" dirty="0">
                <a:latin typeface="Calibri"/>
                <a:ea typeface="Calibri"/>
                <a:cs typeface="Calibri"/>
                <a:sym typeface="Calibri"/>
              </a:rPr>
              <a:t>: Questions on Material viewed</a:t>
            </a:r>
          </a:p>
        </p:txBody>
      </p:sp>
      <p:pic>
        <p:nvPicPr>
          <p:cNvPr id="12" name="Google Shape;1382;p32">
            <a:extLst>
              <a:ext uri="{FF2B5EF4-FFF2-40B4-BE49-F238E27FC236}">
                <a16:creationId xmlns:a16="http://schemas.microsoft.com/office/drawing/2014/main" id="{D0465E6E-1DD2-40CC-814B-6514FB6C9B2D}"/>
              </a:ext>
            </a:extLst>
          </p:cNvPr>
          <p:cNvPicPr preferRelativeResize="0"/>
          <p:nvPr/>
        </p:nvPicPr>
        <p:blipFill>
          <a:blip r:embed="rId3">
            <a:alphaModFix/>
          </a:blip>
          <a:stretch>
            <a:fillRect/>
          </a:stretch>
        </p:blipFill>
        <p:spPr>
          <a:xfrm>
            <a:off x="5791200" y="2396439"/>
            <a:ext cx="6400800" cy="3743325"/>
          </a:xfrm>
          <a:prstGeom prst="rect">
            <a:avLst/>
          </a:prstGeom>
          <a:noFill/>
          <a:ln>
            <a:noFill/>
          </a:ln>
        </p:spPr>
      </p:pic>
      <p:sp>
        <p:nvSpPr>
          <p:cNvPr id="14" name="Oval 13">
            <a:extLst>
              <a:ext uri="{FF2B5EF4-FFF2-40B4-BE49-F238E27FC236}">
                <a16:creationId xmlns:a16="http://schemas.microsoft.com/office/drawing/2014/main" id="{5D85D5DD-61A8-4EE7-AA72-25FE566F4D5A}"/>
              </a:ext>
            </a:extLst>
          </p:cNvPr>
          <p:cNvSpPr/>
          <p:nvPr/>
        </p:nvSpPr>
        <p:spPr>
          <a:xfrm>
            <a:off x="7696199" y="3746125"/>
            <a:ext cx="990601" cy="206749"/>
          </a:xfrm>
          <a:prstGeom prst="ellipse">
            <a:avLst/>
          </a:prstGeom>
          <a:noFill/>
          <a:ln w="19050">
            <a:solidFill>
              <a:srgbClr val="F3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Oval 14">
            <a:extLst>
              <a:ext uri="{FF2B5EF4-FFF2-40B4-BE49-F238E27FC236}">
                <a16:creationId xmlns:a16="http://schemas.microsoft.com/office/drawing/2014/main" id="{DCFD4079-C4CE-4D74-90AD-6C5C0BE66A4F}"/>
              </a:ext>
            </a:extLst>
          </p:cNvPr>
          <p:cNvSpPr/>
          <p:nvPr/>
        </p:nvSpPr>
        <p:spPr>
          <a:xfrm>
            <a:off x="7696199" y="4906732"/>
            <a:ext cx="1409701" cy="180974"/>
          </a:xfrm>
          <a:prstGeom prst="ellipse">
            <a:avLst/>
          </a:prstGeom>
          <a:noFill/>
          <a:ln w="19050">
            <a:solidFill>
              <a:srgbClr val="F3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Oval 15">
            <a:extLst>
              <a:ext uri="{FF2B5EF4-FFF2-40B4-BE49-F238E27FC236}">
                <a16:creationId xmlns:a16="http://schemas.microsoft.com/office/drawing/2014/main" id="{2891084A-3A00-4254-AD59-0D3AF27EC24F}"/>
              </a:ext>
            </a:extLst>
          </p:cNvPr>
          <p:cNvSpPr/>
          <p:nvPr/>
        </p:nvSpPr>
        <p:spPr>
          <a:xfrm>
            <a:off x="7696199" y="5237404"/>
            <a:ext cx="1409701" cy="180974"/>
          </a:xfrm>
          <a:prstGeom prst="ellipse">
            <a:avLst/>
          </a:prstGeom>
          <a:noFill/>
          <a:ln w="19050">
            <a:solidFill>
              <a:srgbClr val="F3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Oval 16">
            <a:extLst>
              <a:ext uri="{FF2B5EF4-FFF2-40B4-BE49-F238E27FC236}">
                <a16:creationId xmlns:a16="http://schemas.microsoft.com/office/drawing/2014/main" id="{A964ED4D-CA72-4E9B-9941-3D3C0F08DA76}"/>
              </a:ext>
            </a:extLst>
          </p:cNvPr>
          <p:cNvSpPr/>
          <p:nvPr/>
        </p:nvSpPr>
        <p:spPr>
          <a:xfrm>
            <a:off x="7696199" y="5638073"/>
            <a:ext cx="1666876" cy="180974"/>
          </a:xfrm>
          <a:prstGeom prst="ellipse">
            <a:avLst/>
          </a:prstGeom>
          <a:noFill/>
          <a:ln w="19050">
            <a:solidFill>
              <a:srgbClr val="F3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Google Shape;1223;p29">
            <a:extLst>
              <a:ext uri="{FF2B5EF4-FFF2-40B4-BE49-F238E27FC236}">
                <a16:creationId xmlns:a16="http://schemas.microsoft.com/office/drawing/2014/main" id="{F708AF07-569C-4180-921C-EC2E9E4F968F}"/>
              </a:ext>
            </a:extLst>
          </p:cNvPr>
          <p:cNvSpPr txBox="1"/>
          <p:nvPr/>
        </p:nvSpPr>
        <p:spPr>
          <a:xfrm>
            <a:off x="587455" y="2025608"/>
            <a:ext cx="5236573" cy="13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use Moodle an Online Learning Platform</a:t>
            </a:r>
          </a:p>
          <a:p>
            <a:pPr marL="0" lvl="0" indent="0" algn="l" rtl="0">
              <a:spcBef>
                <a:spcPts val="0"/>
              </a:spcBef>
              <a:spcAft>
                <a:spcPts val="0"/>
              </a:spcAft>
              <a:buNone/>
            </a:pPr>
            <a:endParaRPr lang="en-US"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We consider a single first year course</a:t>
            </a: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Data collected on the first semester of 2 years</a:t>
            </a:r>
            <a:endParaRPr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Only collect students information with ethical consent</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19" name="Rectangle 18">
            <a:extLst>
              <a:ext uri="{FF2B5EF4-FFF2-40B4-BE49-F238E27FC236}">
                <a16:creationId xmlns:a16="http://schemas.microsoft.com/office/drawing/2014/main" id="{D1A419C6-D823-44E1-B117-F6377C5663A6}"/>
              </a:ext>
            </a:extLst>
          </p:cNvPr>
          <p:cNvSpPr/>
          <p:nvPr/>
        </p:nvSpPr>
        <p:spPr>
          <a:xfrm>
            <a:off x="587455" y="2025608"/>
            <a:ext cx="5236573" cy="147586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0" name="TextBox 19">
            <a:extLst>
              <a:ext uri="{FF2B5EF4-FFF2-40B4-BE49-F238E27FC236}">
                <a16:creationId xmlns:a16="http://schemas.microsoft.com/office/drawing/2014/main" id="{5975FC93-6238-4119-AC90-E0E838D6A324}"/>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21" name="Rectangle 20">
            <a:extLst>
              <a:ext uri="{FF2B5EF4-FFF2-40B4-BE49-F238E27FC236}">
                <a16:creationId xmlns:a16="http://schemas.microsoft.com/office/drawing/2014/main" id="{F8D32D44-158C-438D-A8AD-E038DF394FA4}"/>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2" name="TextBox 21">
            <a:extLst>
              <a:ext uri="{FF2B5EF4-FFF2-40B4-BE49-F238E27FC236}">
                <a16:creationId xmlns:a16="http://schemas.microsoft.com/office/drawing/2014/main" id="{827E38C4-B307-4B97-8012-D638DB463971}"/>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3" name="Rectangle 22">
            <a:extLst>
              <a:ext uri="{FF2B5EF4-FFF2-40B4-BE49-F238E27FC236}">
                <a16:creationId xmlns:a16="http://schemas.microsoft.com/office/drawing/2014/main" id="{5D921513-A034-4F94-A5E3-AF8641293DA3}"/>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endParaRPr lang="nl-BE" dirty="0"/>
          </a:p>
        </p:txBody>
      </p:sp>
    </p:spTree>
    <p:extLst>
      <p:ext uri="{BB962C8B-B14F-4D97-AF65-F5344CB8AC3E}">
        <p14:creationId xmlns:p14="http://schemas.microsoft.com/office/powerpoint/2010/main" val="3042964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Collecting Students Online Activity Data</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Moodle: A Learning Management System</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pic>
        <p:nvPicPr>
          <p:cNvPr id="12" name="Google Shape;1382;p32">
            <a:extLst>
              <a:ext uri="{FF2B5EF4-FFF2-40B4-BE49-F238E27FC236}">
                <a16:creationId xmlns:a16="http://schemas.microsoft.com/office/drawing/2014/main" id="{D0465E6E-1DD2-40CC-814B-6514FB6C9B2D}"/>
              </a:ext>
            </a:extLst>
          </p:cNvPr>
          <p:cNvPicPr preferRelativeResize="0"/>
          <p:nvPr/>
        </p:nvPicPr>
        <p:blipFill>
          <a:blip r:embed="rId3">
            <a:alphaModFix/>
          </a:blip>
          <a:stretch>
            <a:fillRect/>
          </a:stretch>
        </p:blipFill>
        <p:spPr>
          <a:xfrm>
            <a:off x="5791200" y="2396439"/>
            <a:ext cx="6400800" cy="3743325"/>
          </a:xfrm>
          <a:prstGeom prst="rect">
            <a:avLst/>
          </a:prstGeom>
          <a:noFill/>
          <a:ln>
            <a:noFill/>
          </a:ln>
        </p:spPr>
      </p:pic>
      <p:sp>
        <p:nvSpPr>
          <p:cNvPr id="14" name="Oval 13">
            <a:extLst>
              <a:ext uri="{FF2B5EF4-FFF2-40B4-BE49-F238E27FC236}">
                <a16:creationId xmlns:a16="http://schemas.microsoft.com/office/drawing/2014/main" id="{5D85D5DD-61A8-4EE7-AA72-25FE566F4D5A}"/>
              </a:ext>
            </a:extLst>
          </p:cNvPr>
          <p:cNvSpPr/>
          <p:nvPr/>
        </p:nvSpPr>
        <p:spPr>
          <a:xfrm>
            <a:off x="7696199" y="3885056"/>
            <a:ext cx="1743076" cy="281205"/>
          </a:xfrm>
          <a:prstGeom prst="ellipse">
            <a:avLst/>
          </a:prstGeom>
          <a:noFill/>
          <a:ln w="19050">
            <a:solidFill>
              <a:srgbClr val="F3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Oval 16">
            <a:extLst>
              <a:ext uri="{FF2B5EF4-FFF2-40B4-BE49-F238E27FC236}">
                <a16:creationId xmlns:a16="http://schemas.microsoft.com/office/drawing/2014/main" id="{A964ED4D-CA72-4E9B-9941-3D3C0F08DA76}"/>
              </a:ext>
            </a:extLst>
          </p:cNvPr>
          <p:cNvSpPr/>
          <p:nvPr/>
        </p:nvSpPr>
        <p:spPr>
          <a:xfrm>
            <a:off x="7696199" y="5792691"/>
            <a:ext cx="1400176" cy="172177"/>
          </a:xfrm>
          <a:prstGeom prst="ellipse">
            <a:avLst/>
          </a:prstGeom>
          <a:noFill/>
          <a:ln w="19050">
            <a:solidFill>
              <a:srgbClr val="F3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Google Shape;1614;p36">
            <a:extLst>
              <a:ext uri="{FF2B5EF4-FFF2-40B4-BE49-F238E27FC236}">
                <a16:creationId xmlns:a16="http://schemas.microsoft.com/office/drawing/2014/main" id="{F349AFE0-FE6D-48EC-BCD7-70F64DD2EB6C}"/>
              </a:ext>
            </a:extLst>
          </p:cNvPr>
          <p:cNvSpPr txBox="1"/>
          <p:nvPr/>
        </p:nvSpPr>
        <p:spPr>
          <a:xfrm>
            <a:off x="587455" y="3409951"/>
            <a:ext cx="5021851" cy="3174537"/>
          </a:xfrm>
          <a:prstGeom prst="rect">
            <a:avLst/>
          </a:prstGeom>
          <a:noFill/>
          <a:ln>
            <a:noFill/>
          </a:ln>
        </p:spPr>
        <p:txBody>
          <a:bodyPr spcFirstLastPara="1" wrap="square" lIns="91425" tIns="91425" rIns="91425" bIns="91425" anchor="t" anchorCtr="0">
            <a:noAutofit/>
          </a:bodyPr>
          <a:lstStyle/>
          <a:p>
            <a:pPr lvl="0" algn="l" rtl="0">
              <a:lnSpc>
                <a:spcPct val="150000"/>
              </a:lnSpc>
              <a:spcBef>
                <a:spcPts val="0"/>
              </a:spcBef>
              <a:spcAft>
                <a:spcPts val="0"/>
              </a:spcAft>
              <a:buClr>
                <a:srgbClr val="FF7C80"/>
              </a:buClr>
              <a:buSzPct val="90000"/>
            </a:pPr>
            <a:r>
              <a:rPr lang="en-US" sz="2000" dirty="0">
                <a:latin typeface="Calibri"/>
                <a:ea typeface="Calibri"/>
                <a:cs typeface="Calibri"/>
                <a:sym typeface="Calibri"/>
              </a:rPr>
              <a:t>Collected Data Includes: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MSLQ</a:t>
            </a:r>
            <a:r>
              <a:rPr lang="en-US" dirty="0">
                <a:latin typeface="Calibri"/>
                <a:ea typeface="Calibri"/>
                <a:cs typeface="Calibri"/>
                <a:sym typeface="Calibri"/>
              </a:rPr>
              <a:t>:  A questionnaire about self-regulations and learning strategies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Material Accessed</a:t>
            </a:r>
            <a:r>
              <a:rPr lang="en-US" dirty="0">
                <a:latin typeface="Calibri"/>
                <a:ea typeface="Calibri"/>
                <a:cs typeface="Calibri"/>
                <a:sym typeface="Calibri"/>
              </a:rPr>
              <a:t>: Text and Videos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Quiz</a:t>
            </a:r>
            <a:r>
              <a:rPr lang="en-US" dirty="0">
                <a:latin typeface="Calibri"/>
                <a:ea typeface="Calibri"/>
                <a:cs typeface="Calibri"/>
                <a:sym typeface="Calibri"/>
              </a:rPr>
              <a:t>: Questions on Material viewed</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Forums</a:t>
            </a:r>
            <a:r>
              <a:rPr lang="en-US" dirty="0">
                <a:latin typeface="Calibri"/>
                <a:ea typeface="Calibri"/>
                <a:cs typeface="Calibri"/>
                <a:sym typeface="Calibri"/>
              </a:rPr>
              <a:t>: Discussion Board</a:t>
            </a:r>
          </a:p>
        </p:txBody>
      </p:sp>
      <p:sp>
        <p:nvSpPr>
          <p:cNvPr id="20" name="Google Shape;1223;p29">
            <a:extLst>
              <a:ext uri="{FF2B5EF4-FFF2-40B4-BE49-F238E27FC236}">
                <a16:creationId xmlns:a16="http://schemas.microsoft.com/office/drawing/2014/main" id="{9B1546F9-36A8-450F-A60B-A069F9B4ECB2}"/>
              </a:ext>
            </a:extLst>
          </p:cNvPr>
          <p:cNvSpPr txBox="1"/>
          <p:nvPr/>
        </p:nvSpPr>
        <p:spPr>
          <a:xfrm>
            <a:off x="587455" y="2025608"/>
            <a:ext cx="5236573" cy="13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use Moodle an Online Learning Platform</a:t>
            </a:r>
          </a:p>
          <a:p>
            <a:pPr marL="0" lvl="0" indent="0" algn="l" rtl="0">
              <a:spcBef>
                <a:spcPts val="0"/>
              </a:spcBef>
              <a:spcAft>
                <a:spcPts val="0"/>
              </a:spcAft>
              <a:buNone/>
            </a:pPr>
            <a:endParaRPr lang="en-US"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We consider a single first year course</a:t>
            </a: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Data collected on the first semester of 2 years</a:t>
            </a:r>
            <a:endParaRPr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Only collect students information with ethical consent</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21" name="Rectangle 20">
            <a:extLst>
              <a:ext uri="{FF2B5EF4-FFF2-40B4-BE49-F238E27FC236}">
                <a16:creationId xmlns:a16="http://schemas.microsoft.com/office/drawing/2014/main" id="{64112777-9F1A-4DBF-86FA-8FA00CE5123A}"/>
              </a:ext>
            </a:extLst>
          </p:cNvPr>
          <p:cNvSpPr/>
          <p:nvPr/>
        </p:nvSpPr>
        <p:spPr>
          <a:xfrm>
            <a:off x="587455" y="2025608"/>
            <a:ext cx="5236573" cy="147586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TextBox 14">
            <a:extLst>
              <a:ext uri="{FF2B5EF4-FFF2-40B4-BE49-F238E27FC236}">
                <a16:creationId xmlns:a16="http://schemas.microsoft.com/office/drawing/2014/main" id="{2186F518-C034-49EF-968E-E56531D95BE0}"/>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6" name="Rectangle 15">
            <a:extLst>
              <a:ext uri="{FF2B5EF4-FFF2-40B4-BE49-F238E27FC236}">
                <a16:creationId xmlns:a16="http://schemas.microsoft.com/office/drawing/2014/main" id="{650815D3-00C4-4EC4-A377-BF831857B2CE}"/>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9" name="TextBox 18">
            <a:extLst>
              <a:ext uri="{FF2B5EF4-FFF2-40B4-BE49-F238E27FC236}">
                <a16:creationId xmlns:a16="http://schemas.microsoft.com/office/drawing/2014/main" id="{34AFF26E-1FFA-4DCC-A6D4-955F5C0C1431}"/>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2" name="Rectangle 21">
            <a:extLst>
              <a:ext uri="{FF2B5EF4-FFF2-40B4-BE49-F238E27FC236}">
                <a16:creationId xmlns:a16="http://schemas.microsoft.com/office/drawing/2014/main" id="{530ADD53-09BF-433B-B8F9-65F87792A667}"/>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endParaRPr lang="nl-BE" dirty="0"/>
          </a:p>
        </p:txBody>
      </p:sp>
    </p:spTree>
    <p:extLst>
      <p:ext uri="{BB962C8B-B14F-4D97-AF65-F5344CB8AC3E}">
        <p14:creationId xmlns:p14="http://schemas.microsoft.com/office/powerpoint/2010/main" val="3490869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Collecting Students Online Activity Data</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Moodle: A Learning Management System</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8" name="Google Shape;1223;p29">
            <a:extLst>
              <a:ext uri="{FF2B5EF4-FFF2-40B4-BE49-F238E27FC236}">
                <a16:creationId xmlns:a16="http://schemas.microsoft.com/office/drawing/2014/main" id="{2BF77C40-9474-4899-A1E8-1C74B0DECBED}"/>
              </a:ext>
            </a:extLst>
          </p:cNvPr>
          <p:cNvSpPr txBox="1"/>
          <p:nvPr/>
        </p:nvSpPr>
        <p:spPr>
          <a:xfrm>
            <a:off x="587455" y="2025608"/>
            <a:ext cx="5236573" cy="13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use Moodle an Online Learning Platform</a:t>
            </a:r>
          </a:p>
          <a:p>
            <a:pPr marL="0" lvl="0" indent="0" algn="l" rtl="0">
              <a:spcBef>
                <a:spcPts val="0"/>
              </a:spcBef>
              <a:spcAft>
                <a:spcPts val="0"/>
              </a:spcAft>
              <a:buNone/>
            </a:pPr>
            <a:endParaRPr lang="en-US"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We consider a single first year course</a:t>
            </a: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Data collected on the first semester of 2 years</a:t>
            </a:r>
            <a:endParaRPr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Only collect students information with ethical consent</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10" name="Google Shape;1614;p36">
            <a:extLst>
              <a:ext uri="{FF2B5EF4-FFF2-40B4-BE49-F238E27FC236}">
                <a16:creationId xmlns:a16="http://schemas.microsoft.com/office/drawing/2014/main" id="{63A4A490-1117-4954-9FF8-FACE5148682D}"/>
              </a:ext>
            </a:extLst>
          </p:cNvPr>
          <p:cNvSpPr txBox="1"/>
          <p:nvPr/>
        </p:nvSpPr>
        <p:spPr>
          <a:xfrm>
            <a:off x="587455" y="3409951"/>
            <a:ext cx="5021851" cy="3174537"/>
          </a:xfrm>
          <a:prstGeom prst="rect">
            <a:avLst/>
          </a:prstGeom>
          <a:noFill/>
          <a:ln>
            <a:noFill/>
          </a:ln>
        </p:spPr>
        <p:txBody>
          <a:bodyPr spcFirstLastPara="1" wrap="square" lIns="91425" tIns="91425" rIns="91425" bIns="91425" anchor="t" anchorCtr="0">
            <a:noAutofit/>
          </a:bodyPr>
          <a:lstStyle/>
          <a:p>
            <a:pPr lvl="0" algn="l" rtl="0">
              <a:lnSpc>
                <a:spcPct val="150000"/>
              </a:lnSpc>
              <a:spcBef>
                <a:spcPts val="0"/>
              </a:spcBef>
              <a:spcAft>
                <a:spcPts val="0"/>
              </a:spcAft>
              <a:buClr>
                <a:srgbClr val="FF7C80"/>
              </a:buClr>
              <a:buSzPct val="90000"/>
            </a:pPr>
            <a:r>
              <a:rPr lang="en-US" sz="2000" dirty="0">
                <a:latin typeface="Calibri"/>
                <a:ea typeface="Calibri"/>
                <a:cs typeface="Calibri"/>
                <a:sym typeface="Calibri"/>
              </a:rPr>
              <a:t>Collected Data Includes: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MSLQ</a:t>
            </a:r>
            <a:r>
              <a:rPr lang="en-US" dirty="0">
                <a:latin typeface="Calibri"/>
                <a:ea typeface="Calibri"/>
                <a:cs typeface="Calibri"/>
                <a:sym typeface="Calibri"/>
              </a:rPr>
              <a:t>:  A questionnaire about self-regulations and learning strategies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Material Accessed</a:t>
            </a:r>
            <a:r>
              <a:rPr lang="en-US" dirty="0">
                <a:latin typeface="Calibri"/>
                <a:ea typeface="Calibri"/>
                <a:cs typeface="Calibri"/>
                <a:sym typeface="Calibri"/>
              </a:rPr>
              <a:t>: Text and Videos</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Quiz</a:t>
            </a:r>
            <a:r>
              <a:rPr lang="en-US" dirty="0">
                <a:latin typeface="Calibri"/>
                <a:ea typeface="Calibri"/>
                <a:cs typeface="Calibri"/>
                <a:sym typeface="Calibri"/>
              </a:rPr>
              <a:t>: Questions on Material viewed</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Forums</a:t>
            </a:r>
            <a:r>
              <a:rPr lang="en-US" dirty="0">
                <a:latin typeface="Calibri"/>
                <a:ea typeface="Calibri"/>
                <a:cs typeface="Calibri"/>
                <a:sym typeface="Calibri"/>
              </a:rPr>
              <a:t>: Discussion Board</a:t>
            </a:r>
          </a:p>
          <a:p>
            <a:pPr marL="171450" lvl="0" indent="-171450" algn="l" rtl="0">
              <a:lnSpc>
                <a:spcPct val="150000"/>
              </a:lnSpc>
              <a:spcBef>
                <a:spcPts val="0"/>
              </a:spcBef>
              <a:spcAft>
                <a:spcPts val="0"/>
              </a:spcAft>
              <a:buClr>
                <a:srgbClr val="FF7C80"/>
              </a:buClr>
              <a:buSzPct val="90000"/>
              <a:buFont typeface="Calibri"/>
              <a:buAutoNum type="arabicPeriod"/>
            </a:pPr>
            <a:r>
              <a:rPr lang="en-US" dirty="0">
                <a:solidFill>
                  <a:srgbClr val="FF7C80"/>
                </a:solidFill>
                <a:latin typeface="Calibri"/>
                <a:ea typeface="Calibri"/>
                <a:cs typeface="Calibri"/>
                <a:sym typeface="Calibri"/>
              </a:rPr>
              <a:t>Trial Exam</a:t>
            </a:r>
            <a:r>
              <a:rPr lang="en-US" dirty="0">
                <a:latin typeface="Calibri"/>
                <a:ea typeface="Calibri"/>
                <a:cs typeface="Calibri"/>
                <a:sym typeface="Calibri"/>
              </a:rPr>
              <a:t>: An Exam Mimicking the Original Exam</a:t>
            </a:r>
          </a:p>
          <a:p>
            <a:pPr marL="0" lvl="0" indent="0" algn="l" rtl="0">
              <a:lnSpc>
                <a:spcPct val="150000"/>
              </a:lnSpc>
              <a:spcBef>
                <a:spcPts val="0"/>
              </a:spcBef>
              <a:spcAft>
                <a:spcPts val="0"/>
              </a:spcAft>
              <a:buClr>
                <a:srgbClr val="FF7C80"/>
              </a:buClr>
              <a:buSzPct val="90000"/>
              <a:buNone/>
            </a:pPr>
            <a:endParaRPr lang="nl-BE" dirty="0">
              <a:latin typeface="Calibri"/>
              <a:ea typeface="Calibri"/>
              <a:cs typeface="Calibri"/>
              <a:sym typeface="Calibri"/>
            </a:endParaRPr>
          </a:p>
        </p:txBody>
      </p:sp>
      <p:pic>
        <p:nvPicPr>
          <p:cNvPr id="11" name="Google Shape;1612;p36">
            <a:extLst>
              <a:ext uri="{FF2B5EF4-FFF2-40B4-BE49-F238E27FC236}">
                <a16:creationId xmlns:a16="http://schemas.microsoft.com/office/drawing/2014/main" id="{086AF342-2722-49F1-B31D-59B2E0FA6F83}"/>
              </a:ext>
            </a:extLst>
          </p:cNvPr>
          <p:cNvPicPr preferRelativeResize="0"/>
          <p:nvPr/>
        </p:nvPicPr>
        <p:blipFill>
          <a:blip r:embed="rId3">
            <a:alphaModFix/>
          </a:blip>
          <a:stretch>
            <a:fillRect/>
          </a:stretch>
        </p:blipFill>
        <p:spPr>
          <a:xfrm>
            <a:off x="5880936" y="2355387"/>
            <a:ext cx="6134100" cy="3963877"/>
          </a:xfrm>
          <a:prstGeom prst="rect">
            <a:avLst/>
          </a:prstGeom>
          <a:noFill/>
          <a:ln>
            <a:noFill/>
          </a:ln>
        </p:spPr>
      </p:pic>
      <p:sp>
        <p:nvSpPr>
          <p:cNvPr id="12" name="Oval 11">
            <a:extLst>
              <a:ext uri="{FF2B5EF4-FFF2-40B4-BE49-F238E27FC236}">
                <a16:creationId xmlns:a16="http://schemas.microsoft.com/office/drawing/2014/main" id="{C71707A0-E877-4B8B-851F-58D5B8E9665A}"/>
              </a:ext>
            </a:extLst>
          </p:cNvPr>
          <p:cNvSpPr/>
          <p:nvPr/>
        </p:nvSpPr>
        <p:spPr>
          <a:xfrm>
            <a:off x="7000874" y="3561206"/>
            <a:ext cx="866776" cy="305944"/>
          </a:xfrm>
          <a:prstGeom prst="ellipse">
            <a:avLst/>
          </a:prstGeom>
          <a:noFill/>
          <a:ln w="19050">
            <a:solidFill>
              <a:srgbClr val="F39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Rectangle 13">
            <a:extLst>
              <a:ext uri="{FF2B5EF4-FFF2-40B4-BE49-F238E27FC236}">
                <a16:creationId xmlns:a16="http://schemas.microsoft.com/office/drawing/2014/main" id="{C1A1248E-B8BF-41CF-96D1-B947D0071B76}"/>
              </a:ext>
            </a:extLst>
          </p:cNvPr>
          <p:cNvSpPr/>
          <p:nvPr/>
        </p:nvSpPr>
        <p:spPr>
          <a:xfrm>
            <a:off x="587455" y="2025608"/>
            <a:ext cx="5236573" cy="147586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TextBox 12">
            <a:extLst>
              <a:ext uri="{FF2B5EF4-FFF2-40B4-BE49-F238E27FC236}">
                <a16:creationId xmlns:a16="http://schemas.microsoft.com/office/drawing/2014/main" id="{A520A4EC-27D6-4913-98CA-AE072C0BB93F}"/>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5" name="Rectangle 14">
            <a:extLst>
              <a:ext uri="{FF2B5EF4-FFF2-40B4-BE49-F238E27FC236}">
                <a16:creationId xmlns:a16="http://schemas.microsoft.com/office/drawing/2014/main" id="{9917CA20-3E4A-4954-A3F0-BF23D3F2D3BC}"/>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6" name="TextBox 15">
            <a:extLst>
              <a:ext uri="{FF2B5EF4-FFF2-40B4-BE49-F238E27FC236}">
                <a16:creationId xmlns:a16="http://schemas.microsoft.com/office/drawing/2014/main" id="{B3F705E5-72A5-4856-B1A5-BA53AF329770}"/>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7" name="Rectangle 16">
            <a:extLst>
              <a:ext uri="{FF2B5EF4-FFF2-40B4-BE49-F238E27FC236}">
                <a16:creationId xmlns:a16="http://schemas.microsoft.com/office/drawing/2014/main" id="{65F5668F-DDE9-4DD1-9E07-08FDE96E7F1A}"/>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endParaRPr lang="nl-BE" dirty="0"/>
          </a:p>
        </p:txBody>
      </p:sp>
    </p:spTree>
    <p:extLst>
      <p:ext uri="{BB962C8B-B14F-4D97-AF65-F5344CB8AC3E}">
        <p14:creationId xmlns:p14="http://schemas.microsoft.com/office/powerpoint/2010/main" val="2211991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Pick the Forecasting Day</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Aim for Early Identification.</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pic>
        <p:nvPicPr>
          <p:cNvPr id="10" name="Google Shape;1667;p37">
            <a:extLst>
              <a:ext uri="{FF2B5EF4-FFF2-40B4-BE49-F238E27FC236}">
                <a16:creationId xmlns:a16="http://schemas.microsoft.com/office/drawing/2014/main" id="{0DAEE36E-B6A5-4EF2-A19A-68416B31B60B}"/>
              </a:ext>
            </a:extLst>
          </p:cNvPr>
          <p:cNvPicPr preferRelativeResize="0"/>
          <p:nvPr/>
        </p:nvPicPr>
        <p:blipFill>
          <a:blip r:embed="rId3">
            <a:alphaModFix/>
          </a:blip>
          <a:stretch>
            <a:fillRect/>
          </a:stretch>
        </p:blipFill>
        <p:spPr>
          <a:xfrm>
            <a:off x="1714500" y="3314702"/>
            <a:ext cx="8458200" cy="3543298"/>
          </a:xfrm>
          <a:prstGeom prst="rect">
            <a:avLst/>
          </a:prstGeom>
          <a:noFill/>
          <a:ln>
            <a:noFill/>
          </a:ln>
        </p:spPr>
      </p:pic>
      <p:sp>
        <p:nvSpPr>
          <p:cNvPr id="9" name="TextBox 8">
            <a:extLst>
              <a:ext uri="{FF2B5EF4-FFF2-40B4-BE49-F238E27FC236}">
                <a16:creationId xmlns:a16="http://schemas.microsoft.com/office/drawing/2014/main" id="{C60AA79E-EACB-42DB-86B0-8666E8456ABD}"/>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1" name="Rectangle 10">
            <a:extLst>
              <a:ext uri="{FF2B5EF4-FFF2-40B4-BE49-F238E27FC236}">
                <a16:creationId xmlns:a16="http://schemas.microsoft.com/office/drawing/2014/main" id="{9BD641E5-E269-4FB7-BD51-AA635A17EDDD}"/>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2" name="TextBox 11">
            <a:extLst>
              <a:ext uri="{FF2B5EF4-FFF2-40B4-BE49-F238E27FC236}">
                <a16:creationId xmlns:a16="http://schemas.microsoft.com/office/drawing/2014/main" id="{5F72DA31-D41D-4B51-B85D-DD81D2FF7194}"/>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3" name="Rectangle 12">
            <a:extLst>
              <a:ext uri="{FF2B5EF4-FFF2-40B4-BE49-F238E27FC236}">
                <a16:creationId xmlns:a16="http://schemas.microsoft.com/office/drawing/2014/main" id="{EA23C709-3E46-45F3-BFAD-A8CDA9A109C2}"/>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endParaRPr lang="nl-BE" dirty="0"/>
          </a:p>
        </p:txBody>
      </p:sp>
    </p:spTree>
    <p:extLst>
      <p:ext uri="{BB962C8B-B14F-4D97-AF65-F5344CB8AC3E}">
        <p14:creationId xmlns:p14="http://schemas.microsoft.com/office/powerpoint/2010/main" val="98891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Pick the Forecasting Day</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Aim for Early Identification.</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pic>
        <p:nvPicPr>
          <p:cNvPr id="9" name="Google Shape;1720;p38">
            <a:extLst>
              <a:ext uri="{FF2B5EF4-FFF2-40B4-BE49-F238E27FC236}">
                <a16:creationId xmlns:a16="http://schemas.microsoft.com/office/drawing/2014/main" id="{84B75A16-AC7E-46BC-A8D9-95BE467A9FF0}"/>
              </a:ext>
            </a:extLst>
          </p:cNvPr>
          <p:cNvPicPr preferRelativeResize="0"/>
          <p:nvPr/>
        </p:nvPicPr>
        <p:blipFill>
          <a:blip r:embed="rId3">
            <a:alphaModFix/>
          </a:blip>
          <a:stretch>
            <a:fillRect/>
          </a:stretch>
        </p:blipFill>
        <p:spPr>
          <a:xfrm>
            <a:off x="1714500" y="3314708"/>
            <a:ext cx="8458200" cy="3543292"/>
          </a:xfrm>
          <a:prstGeom prst="rect">
            <a:avLst/>
          </a:prstGeom>
          <a:noFill/>
          <a:ln>
            <a:noFill/>
          </a:ln>
        </p:spPr>
      </p:pic>
      <p:sp>
        <p:nvSpPr>
          <p:cNvPr id="10" name="TextBox 9">
            <a:extLst>
              <a:ext uri="{FF2B5EF4-FFF2-40B4-BE49-F238E27FC236}">
                <a16:creationId xmlns:a16="http://schemas.microsoft.com/office/drawing/2014/main" id="{1CDA1657-046E-4642-A3F8-2EAEB3E251F6}"/>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1" name="Rectangle 10">
            <a:extLst>
              <a:ext uri="{FF2B5EF4-FFF2-40B4-BE49-F238E27FC236}">
                <a16:creationId xmlns:a16="http://schemas.microsoft.com/office/drawing/2014/main" id="{AA84D22A-8AF2-4273-8758-FE28B16C499F}"/>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2" name="TextBox 11">
            <a:extLst>
              <a:ext uri="{FF2B5EF4-FFF2-40B4-BE49-F238E27FC236}">
                <a16:creationId xmlns:a16="http://schemas.microsoft.com/office/drawing/2014/main" id="{BD046D4C-875F-4293-95D5-9647B8CE701E}"/>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3" name="Rectangle 12">
            <a:extLst>
              <a:ext uri="{FF2B5EF4-FFF2-40B4-BE49-F238E27FC236}">
                <a16:creationId xmlns:a16="http://schemas.microsoft.com/office/drawing/2014/main" id="{4B2303CA-7998-47FD-A9F7-24021A87A3A6}"/>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endParaRPr lang="nl-BE" dirty="0"/>
          </a:p>
        </p:txBody>
      </p:sp>
    </p:spTree>
    <p:extLst>
      <p:ext uri="{BB962C8B-B14F-4D97-AF65-F5344CB8AC3E}">
        <p14:creationId xmlns:p14="http://schemas.microsoft.com/office/powerpoint/2010/main" val="3018109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Pick the Forecasting Day</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Aim for Early Identification.</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pic>
        <p:nvPicPr>
          <p:cNvPr id="9" name="Google Shape;1720;p38">
            <a:extLst>
              <a:ext uri="{FF2B5EF4-FFF2-40B4-BE49-F238E27FC236}">
                <a16:creationId xmlns:a16="http://schemas.microsoft.com/office/drawing/2014/main" id="{84B75A16-AC7E-46BC-A8D9-95BE467A9FF0}"/>
              </a:ext>
            </a:extLst>
          </p:cNvPr>
          <p:cNvPicPr preferRelativeResize="0"/>
          <p:nvPr/>
        </p:nvPicPr>
        <p:blipFill>
          <a:blip r:embed="rId3">
            <a:alphaModFix/>
          </a:blip>
          <a:stretch>
            <a:fillRect/>
          </a:stretch>
        </p:blipFill>
        <p:spPr>
          <a:xfrm>
            <a:off x="1714500" y="3314708"/>
            <a:ext cx="8458200" cy="3543292"/>
          </a:xfrm>
          <a:prstGeom prst="rect">
            <a:avLst/>
          </a:prstGeom>
          <a:noFill/>
          <a:ln>
            <a:noFill/>
          </a:ln>
        </p:spPr>
      </p:pic>
      <p:sp>
        <p:nvSpPr>
          <p:cNvPr id="3" name="TextBox 2">
            <a:extLst>
              <a:ext uri="{FF2B5EF4-FFF2-40B4-BE49-F238E27FC236}">
                <a16:creationId xmlns:a16="http://schemas.microsoft.com/office/drawing/2014/main" id="{2E36BF82-81A3-4F4E-91B0-B7F0AFF4CCC8}"/>
              </a:ext>
            </a:extLst>
          </p:cNvPr>
          <p:cNvSpPr txBox="1"/>
          <p:nvPr/>
        </p:nvSpPr>
        <p:spPr>
          <a:xfrm>
            <a:off x="3122249" y="4114800"/>
            <a:ext cx="1487851" cy="338554"/>
          </a:xfrm>
          <a:prstGeom prst="rect">
            <a:avLst/>
          </a:prstGeom>
          <a:noFill/>
          <a:ln w="19050">
            <a:solidFill>
              <a:schemeClr val="tx1"/>
            </a:solidFill>
          </a:ln>
        </p:spPr>
        <p:txBody>
          <a:bodyPr wrap="square" rtlCol="0">
            <a:spAutoFit/>
          </a:bodyPr>
          <a:lstStyle/>
          <a:p>
            <a:r>
              <a:rPr lang="en-US" sz="1600" b="1" dirty="0"/>
              <a:t>Early Semester</a:t>
            </a:r>
            <a:endParaRPr lang="nl-BE" sz="1600" b="1" dirty="0"/>
          </a:p>
        </p:txBody>
      </p:sp>
      <p:sp>
        <p:nvSpPr>
          <p:cNvPr id="10" name="TextBox 9">
            <a:extLst>
              <a:ext uri="{FF2B5EF4-FFF2-40B4-BE49-F238E27FC236}">
                <a16:creationId xmlns:a16="http://schemas.microsoft.com/office/drawing/2014/main" id="{BB0A2789-2DDC-4145-9FD2-5495FC96DE3D}"/>
              </a:ext>
            </a:extLst>
          </p:cNvPr>
          <p:cNvSpPr txBox="1"/>
          <p:nvPr/>
        </p:nvSpPr>
        <p:spPr>
          <a:xfrm>
            <a:off x="5199674" y="4114800"/>
            <a:ext cx="1487851" cy="338554"/>
          </a:xfrm>
          <a:prstGeom prst="rect">
            <a:avLst/>
          </a:prstGeom>
          <a:noFill/>
          <a:ln w="19050">
            <a:solidFill>
              <a:schemeClr val="tx1"/>
            </a:solidFill>
          </a:ln>
        </p:spPr>
        <p:txBody>
          <a:bodyPr wrap="square" rtlCol="0">
            <a:spAutoFit/>
          </a:bodyPr>
          <a:lstStyle/>
          <a:p>
            <a:r>
              <a:rPr lang="en-US" sz="1600" b="1" dirty="0"/>
              <a:t>Mid Semester</a:t>
            </a:r>
            <a:endParaRPr lang="nl-BE" sz="1600" b="1" dirty="0"/>
          </a:p>
        </p:txBody>
      </p:sp>
      <p:sp>
        <p:nvSpPr>
          <p:cNvPr id="11" name="TextBox 10">
            <a:extLst>
              <a:ext uri="{FF2B5EF4-FFF2-40B4-BE49-F238E27FC236}">
                <a16:creationId xmlns:a16="http://schemas.microsoft.com/office/drawing/2014/main" id="{6B23BF1D-D974-403E-BE05-451E18E0CA20}"/>
              </a:ext>
            </a:extLst>
          </p:cNvPr>
          <p:cNvSpPr txBox="1"/>
          <p:nvPr/>
        </p:nvSpPr>
        <p:spPr>
          <a:xfrm>
            <a:off x="7277099" y="4110454"/>
            <a:ext cx="1487851" cy="338554"/>
          </a:xfrm>
          <a:prstGeom prst="rect">
            <a:avLst/>
          </a:prstGeom>
          <a:noFill/>
          <a:ln w="19050">
            <a:solidFill>
              <a:schemeClr val="tx1"/>
            </a:solidFill>
          </a:ln>
        </p:spPr>
        <p:txBody>
          <a:bodyPr wrap="square" rtlCol="0">
            <a:spAutoFit/>
          </a:bodyPr>
          <a:lstStyle/>
          <a:p>
            <a:r>
              <a:rPr lang="en-US" sz="1600" b="1" dirty="0"/>
              <a:t>Late Semester</a:t>
            </a:r>
            <a:endParaRPr lang="nl-BE" sz="1600" b="1" dirty="0"/>
          </a:p>
        </p:txBody>
      </p:sp>
      <p:sp>
        <p:nvSpPr>
          <p:cNvPr id="12" name="TextBox 11">
            <a:extLst>
              <a:ext uri="{FF2B5EF4-FFF2-40B4-BE49-F238E27FC236}">
                <a16:creationId xmlns:a16="http://schemas.microsoft.com/office/drawing/2014/main" id="{C4E5D649-2B0F-4C39-8F0E-550C01DCD53E}"/>
              </a:ext>
            </a:extLst>
          </p:cNvPr>
          <p:cNvSpPr txBox="1"/>
          <p:nvPr/>
        </p:nvSpPr>
        <p:spPr>
          <a:xfrm>
            <a:off x="9067799" y="3987343"/>
            <a:ext cx="790243" cy="584775"/>
          </a:xfrm>
          <a:prstGeom prst="rect">
            <a:avLst/>
          </a:prstGeom>
          <a:noFill/>
          <a:ln w="19050">
            <a:solidFill>
              <a:schemeClr val="tx1"/>
            </a:solidFill>
          </a:ln>
        </p:spPr>
        <p:txBody>
          <a:bodyPr wrap="square" rtlCol="0">
            <a:spAutoFit/>
          </a:bodyPr>
          <a:lstStyle/>
          <a:p>
            <a:pPr algn="ctr"/>
            <a:r>
              <a:rPr lang="en-US" sz="1600" b="1" dirty="0"/>
              <a:t>Exam</a:t>
            </a:r>
          </a:p>
          <a:p>
            <a:pPr algn="ctr"/>
            <a:r>
              <a:rPr lang="en-US" sz="1600" b="1" dirty="0"/>
              <a:t>Period</a:t>
            </a:r>
          </a:p>
        </p:txBody>
      </p:sp>
      <p:sp>
        <p:nvSpPr>
          <p:cNvPr id="13" name="TextBox 12">
            <a:extLst>
              <a:ext uri="{FF2B5EF4-FFF2-40B4-BE49-F238E27FC236}">
                <a16:creationId xmlns:a16="http://schemas.microsoft.com/office/drawing/2014/main" id="{29D647A4-2D91-4E23-B797-C66D7152CE0F}"/>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4" name="Rectangle 13">
            <a:extLst>
              <a:ext uri="{FF2B5EF4-FFF2-40B4-BE49-F238E27FC236}">
                <a16:creationId xmlns:a16="http://schemas.microsoft.com/office/drawing/2014/main" id="{BF728D78-6E7B-4272-B266-BE8D4F731499}"/>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5" name="TextBox 14">
            <a:extLst>
              <a:ext uri="{FF2B5EF4-FFF2-40B4-BE49-F238E27FC236}">
                <a16:creationId xmlns:a16="http://schemas.microsoft.com/office/drawing/2014/main" id="{92AD4653-7330-4EC2-966E-5F7F18D3709A}"/>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6" name="Rectangle 15">
            <a:extLst>
              <a:ext uri="{FF2B5EF4-FFF2-40B4-BE49-F238E27FC236}">
                <a16:creationId xmlns:a16="http://schemas.microsoft.com/office/drawing/2014/main" id="{2CD24163-C107-40AE-88A1-B385C736BC31}"/>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endParaRPr lang="nl-BE" dirty="0"/>
          </a:p>
        </p:txBody>
      </p:sp>
    </p:spTree>
    <p:extLst>
      <p:ext uri="{BB962C8B-B14F-4D97-AF65-F5344CB8AC3E}">
        <p14:creationId xmlns:p14="http://schemas.microsoft.com/office/powerpoint/2010/main" val="1022428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Pick the Forecasting Day</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Aim for Early Identification.</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pic>
        <p:nvPicPr>
          <p:cNvPr id="13" name="Google Shape;1834;p40">
            <a:extLst>
              <a:ext uri="{FF2B5EF4-FFF2-40B4-BE49-F238E27FC236}">
                <a16:creationId xmlns:a16="http://schemas.microsoft.com/office/drawing/2014/main" id="{3C7CBDB8-08E1-42AF-97FE-75B1F1F9B4A5}"/>
              </a:ext>
            </a:extLst>
          </p:cNvPr>
          <p:cNvPicPr preferRelativeResize="0"/>
          <p:nvPr/>
        </p:nvPicPr>
        <p:blipFill>
          <a:blip r:embed="rId3">
            <a:alphaModFix/>
          </a:blip>
          <a:stretch>
            <a:fillRect/>
          </a:stretch>
        </p:blipFill>
        <p:spPr>
          <a:xfrm>
            <a:off x="1714500" y="3314700"/>
            <a:ext cx="8458200" cy="3543300"/>
          </a:xfrm>
          <a:prstGeom prst="rect">
            <a:avLst/>
          </a:prstGeom>
          <a:noFill/>
          <a:ln>
            <a:noFill/>
          </a:ln>
        </p:spPr>
      </p:pic>
      <p:sp>
        <p:nvSpPr>
          <p:cNvPr id="14" name="TextBox 13">
            <a:extLst>
              <a:ext uri="{FF2B5EF4-FFF2-40B4-BE49-F238E27FC236}">
                <a16:creationId xmlns:a16="http://schemas.microsoft.com/office/drawing/2014/main" id="{73A901CD-8788-415B-8D62-836B6985E264}"/>
              </a:ext>
            </a:extLst>
          </p:cNvPr>
          <p:cNvSpPr txBox="1"/>
          <p:nvPr/>
        </p:nvSpPr>
        <p:spPr>
          <a:xfrm>
            <a:off x="3122249" y="4114800"/>
            <a:ext cx="1487851" cy="338554"/>
          </a:xfrm>
          <a:prstGeom prst="rect">
            <a:avLst/>
          </a:prstGeom>
          <a:noFill/>
          <a:ln w="19050">
            <a:solidFill>
              <a:schemeClr val="tx1"/>
            </a:solidFill>
          </a:ln>
        </p:spPr>
        <p:txBody>
          <a:bodyPr wrap="square" rtlCol="0">
            <a:spAutoFit/>
          </a:bodyPr>
          <a:lstStyle/>
          <a:p>
            <a:r>
              <a:rPr lang="en-US" sz="1600" b="1" dirty="0"/>
              <a:t>Early Semester</a:t>
            </a:r>
            <a:endParaRPr lang="nl-BE" sz="1600" b="1" dirty="0"/>
          </a:p>
        </p:txBody>
      </p:sp>
      <p:sp>
        <p:nvSpPr>
          <p:cNvPr id="15" name="TextBox 14">
            <a:extLst>
              <a:ext uri="{FF2B5EF4-FFF2-40B4-BE49-F238E27FC236}">
                <a16:creationId xmlns:a16="http://schemas.microsoft.com/office/drawing/2014/main" id="{BB75ABBD-8D9B-4A88-8C35-3D3E3EF7D7D0}"/>
              </a:ext>
            </a:extLst>
          </p:cNvPr>
          <p:cNvSpPr txBox="1"/>
          <p:nvPr/>
        </p:nvSpPr>
        <p:spPr>
          <a:xfrm>
            <a:off x="5199674" y="4114800"/>
            <a:ext cx="1487851" cy="338554"/>
          </a:xfrm>
          <a:prstGeom prst="rect">
            <a:avLst/>
          </a:prstGeom>
          <a:noFill/>
          <a:ln w="19050">
            <a:solidFill>
              <a:schemeClr val="tx1"/>
            </a:solidFill>
          </a:ln>
        </p:spPr>
        <p:txBody>
          <a:bodyPr wrap="square" rtlCol="0">
            <a:spAutoFit/>
          </a:bodyPr>
          <a:lstStyle/>
          <a:p>
            <a:r>
              <a:rPr lang="en-US" sz="1600" b="1" dirty="0"/>
              <a:t>Mid Semester</a:t>
            </a:r>
            <a:endParaRPr lang="nl-BE" sz="1600" b="1" dirty="0"/>
          </a:p>
        </p:txBody>
      </p:sp>
      <p:sp>
        <p:nvSpPr>
          <p:cNvPr id="16" name="TextBox 15">
            <a:extLst>
              <a:ext uri="{FF2B5EF4-FFF2-40B4-BE49-F238E27FC236}">
                <a16:creationId xmlns:a16="http://schemas.microsoft.com/office/drawing/2014/main" id="{B29FAF63-2CC3-4F89-B360-620E81BCF9C9}"/>
              </a:ext>
            </a:extLst>
          </p:cNvPr>
          <p:cNvSpPr txBox="1"/>
          <p:nvPr/>
        </p:nvSpPr>
        <p:spPr>
          <a:xfrm>
            <a:off x="7277099" y="4110454"/>
            <a:ext cx="1487851" cy="338554"/>
          </a:xfrm>
          <a:prstGeom prst="rect">
            <a:avLst/>
          </a:prstGeom>
          <a:noFill/>
          <a:ln w="19050">
            <a:solidFill>
              <a:schemeClr val="tx1"/>
            </a:solidFill>
          </a:ln>
        </p:spPr>
        <p:txBody>
          <a:bodyPr wrap="square" rtlCol="0">
            <a:spAutoFit/>
          </a:bodyPr>
          <a:lstStyle/>
          <a:p>
            <a:r>
              <a:rPr lang="en-US" sz="1600" b="1" dirty="0"/>
              <a:t>Late Semester</a:t>
            </a:r>
            <a:endParaRPr lang="nl-BE" sz="1600" b="1" dirty="0"/>
          </a:p>
        </p:txBody>
      </p:sp>
      <p:sp>
        <p:nvSpPr>
          <p:cNvPr id="17" name="TextBox 16">
            <a:extLst>
              <a:ext uri="{FF2B5EF4-FFF2-40B4-BE49-F238E27FC236}">
                <a16:creationId xmlns:a16="http://schemas.microsoft.com/office/drawing/2014/main" id="{85558CDD-A125-402D-83E0-8791145CB886}"/>
              </a:ext>
            </a:extLst>
          </p:cNvPr>
          <p:cNvSpPr txBox="1"/>
          <p:nvPr/>
        </p:nvSpPr>
        <p:spPr>
          <a:xfrm>
            <a:off x="9067799" y="3987343"/>
            <a:ext cx="790243" cy="584775"/>
          </a:xfrm>
          <a:prstGeom prst="rect">
            <a:avLst/>
          </a:prstGeom>
          <a:noFill/>
          <a:ln w="19050">
            <a:solidFill>
              <a:schemeClr val="tx1"/>
            </a:solidFill>
          </a:ln>
        </p:spPr>
        <p:txBody>
          <a:bodyPr wrap="square" rtlCol="0">
            <a:spAutoFit/>
          </a:bodyPr>
          <a:lstStyle/>
          <a:p>
            <a:pPr algn="ctr"/>
            <a:r>
              <a:rPr lang="en-US" sz="1600" b="1" dirty="0"/>
              <a:t>Exam</a:t>
            </a:r>
          </a:p>
          <a:p>
            <a:pPr algn="ctr"/>
            <a:r>
              <a:rPr lang="en-US" sz="1600" b="1" dirty="0"/>
              <a:t>Period</a:t>
            </a:r>
          </a:p>
        </p:txBody>
      </p:sp>
      <p:sp>
        <p:nvSpPr>
          <p:cNvPr id="4" name="TextBox 3">
            <a:extLst>
              <a:ext uri="{FF2B5EF4-FFF2-40B4-BE49-F238E27FC236}">
                <a16:creationId xmlns:a16="http://schemas.microsoft.com/office/drawing/2014/main" id="{25D28C87-4139-47CA-B0C5-CCDC94F91A22}"/>
              </a:ext>
            </a:extLst>
          </p:cNvPr>
          <p:cNvSpPr txBox="1"/>
          <p:nvPr/>
        </p:nvSpPr>
        <p:spPr>
          <a:xfrm>
            <a:off x="4312874" y="5114954"/>
            <a:ext cx="1487851" cy="276999"/>
          </a:xfrm>
          <a:prstGeom prst="rect">
            <a:avLst/>
          </a:prstGeom>
          <a:noFill/>
        </p:spPr>
        <p:txBody>
          <a:bodyPr wrap="square" rtlCol="0">
            <a:spAutoFit/>
          </a:bodyPr>
          <a:lstStyle/>
          <a:p>
            <a:r>
              <a:rPr lang="en-US" sz="1200" dirty="0">
                <a:solidFill>
                  <a:srgbClr val="FF0000"/>
                </a:solidFill>
              </a:rPr>
              <a:t>Trial exam is online</a:t>
            </a:r>
            <a:endParaRPr lang="nl-BE" sz="1200" dirty="0">
              <a:solidFill>
                <a:srgbClr val="FF0000"/>
              </a:solidFill>
            </a:endParaRPr>
          </a:p>
        </p:txBody>
      </p:sp>
      <p:sp>
        <p:nvSpPr>
          <p:cNvPr id="19" name="TextBox 18">
            <a:extLst>
              <a:ext uri="{FF2B5EF4-FFF2-40B4-BE49-F238E27FC236}">
                <a16:creationId xmlns:a16="http://schemas.microsoft.com/office/drawing/2014/main" id="{35CAF81A-BD09-44D4-89B7-B4E94A9CB9A0}"/>
              </a:ext>
            </a:extLst>
          </p:cNvPr>
          <p:cNvSpPr txBox="1"/>
          <p:nvPr/>
        </p:nvSpPr>
        <p:spPr>
          <a:xfrm>
            <a:off x="8418149" y="3429000"/>
            <a:ext cx="1487851" cy="461665"/>
          </a:xfrm>
          <a:prstGeom prst="rect">
            <a:avLst/>
          </a:prstGeom>
          <a:noFill/>
        </p:spPr>
        <p:txBody>
          <a:bodyPr wrap="square" rtlCol="0">
            <a:spAutoFit/>
          </a:bodyPr>
          <a:lstStyle/>
          <a:p>
            <a:r>
              <a:rPr lang="en-US" sz="1200" dirty="0">
                <a:solidFill>
                  <a:srgbClr val="FF0000"/>
                </a:solidFill>
              </a:rPr>
              <a:t>Weekend </a:t>
            </a:r>
          </a:p>
          <a:p>
            <a:r>
              <a:rPr lang="en-US" sz="1200" dirty="0">
                <a:solidFill>
                  <a:srgbClr val="FF0000"/>
                </a:solidFill>
              </a:rPr>
              <a:t>before  the exams</a:t>
            </a:r>
            <a:endParaRPr lang="nl-BE" sz="1200" dirty="0">
              <a:solidFill>
                <a:srgbClr val="FF0000"/>
              </a:solidFill>
            </a:endParaRPr>
          </a:p>
        </p:txBody>
      </p:sp>
      <p:cxnSp>
        <p:nvCxnSpPr>
          <p:cNvPr id="7" name="Connector: Curved 6">
            <a:extLst>
              <a:ext uri="{FF2B5EF4-FFF2-40B4-BE49-F238E27FC236}">
                <a16:creationId xmlns:a16="http://schemas.microsoft.com/office/drawing/2014/main" id="{FE189358-EF6E-4CDB-93D2-05CD394ED881}"/>
              </a:ext>
            </a:extLst>
          </p:cNvPr>
          <p:cNvCxnSpPr>
            <a:cxnSpLocks/>
            <a:stCxn id="4" idx="0"/>
          </p:cNvCxnSpPr>
          <p:nvPr/>
        </p:nvCxnSpPr>
        <p:spPr>
          <a:xfrm rot="5400000" flipH="1" flipV="1">
            <a:off x="5352623" y="4666853"/>
            <a:ext cx="152279" cy="743925"/>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0962107A-E325-46B4-91B3-C57909C35097}"/>
              </a:ext>
            </a:extLst>
          </p:cNvPr>
          <p:cNvSpPr/>
          <p:nvPr/>
        </p:nvSpPr>
        <p:spPr>
          <a:xfrm>
            <a:off x="8822787" y="3814590"/>
            <a:ext cx="1030658" cy="124414"/>
          </a:xfrm>
          <a:custGeom>
            <a:avLst/>
            <a:gdLst>
              <a:gd name="connsiteX0" fmla="*/ 97208 w 1030658"/>
              <a:gd name="connsiteY0" fmla="*/ 0 h 124414"/>
              <a:gd name="connsiteX1" fmla="*/ 87683 w 1030658"/>
              <a:gd name="connsiteY1" fmla="*/ 123825 h 124414"/>
              <a:gd name="connsiteX2" fmla="*/ 1030658 w 1030658"/>
              <a:gd name="connsiteY2" fmla="*/ 38100 h 124414"/>
            </a:gdLst>
            <a:ahLst/>
            <a:cxnLst>
              <a:cxn ang="0">
                <a:pos x="connsiteX0" y="connsiteY0"/>
              </a:cxn>
              <a:cxn ang="0">
                <a:pos x="connsiteX1" y="connsiteY1"/>
              </a:cxn>
              <a:cxn ang="0">
                <a:pos x="connsiteX2" y="connsiteY2"/>
              </a:cxn>
            </a:cxnLst>
            <a:rect l="l" t="t" r="r" b="b"/>
            <a:pathLst>
              <a:path w="1030658" h="124414">
                <a:moveTo>
                  <a:pt x="97208" y="0"/>
                </a:moveTo>
                <a:cubicBezTo>
                  <a:pt x="14658" y="58737"/>
                  <a:pt x="-67892" y="117475"/>
                  <a:pt x="87683" y="123825"/>
                </a:cubicBezTo>
                <a:cubicBezTo>
                  <a:pt x="243258" y="130175"/>
                  <a:pt x="636958" y="84137"/>
                  <a:pt x="1030658" y="38100"/>
                </a:cubicBezTo>
              </a:path>
            </a:pathLst>
          </a:custGeom>
          <a:noFill/>
          <a:ln>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TextBox 17">
            <a:extLst>
              <a:ext uri="{FF2B5EF4-FFF2-40B4-BE49-F238E27FC236}">
                <a16:creationId xmlns:a16="http://schemas.microsoft.com/office/drawing/2014/main" id="{6EBC7199-F69A-416B-BFDF-9247A607280D}"/>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20" name="Rectangle 19">
            <a:extLst>
              <a:ext uri="{FF2B5EF4-FFF2-40B4-BE49-F238E27FC236}">
                <a16:creationId xmlns:a16="http://schemas.microsoft.com/office/drawing/2014/main" id="{053A786A-DDCB-4F25-B5B5-6A8241D527DA}"/>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1" name="TextBox 20">
            <a:extLst>
              <a:ext uri="{FF2B5EF4-FFF2-40B4-BE49-F238E27FC236}">
                <a16:creationId xmlns:a16="http://schemas.microsoft.com/office/drawing/2014/main" id="{BAE11B0C-C583-4ED1-815C-6CBB09053427}"/>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2" name="Rectangle 21">
            <a:extLst>
              <a:ext uri="{FF2B5EF4-FFF2-40B4-BE49-F238E27FC236}">
                <a16:creationId xmlns:a16="http://schemas.microsoft.com/office/drawing/2014/main" id="{397D3A49-AE83-4B8B-B629-0B44CEA67537}"/>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endParaRPr lang="nl-BE" dirty="0"/>
          </a:p>
        </p:txBody>
      </p:sp>
    </p:spTree>
    <p:extLst>
      <p:ext uri="{BB962C8B-B14F-4D97-AF65-F5344CB8AC3E}">
        <p14:creationId xmlns:p14="http://schemas.microsoft.com/office/powerpoint/2010/main" val="2957221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Pick the Forecasting Day</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Aim for Early Identification.</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8" name="Google Shape;2008;p43">
            <a:extLst>
              <a:ext uri="{FF2B5EF4-FFF2-40B4-BE49-F238E27FC236}">
                <a16:creationId xmlns:a16="http://schemas.microsoft.com/office/drawing/2014/main" id="{5682BCB2-F4B5-4502-81D1-D735426C98F3}"/>
              </a:ext>
            </a:extLst>
          </p:cNvPr>
          <p:cNvSpPr txBox="1"/>
          <p:nvPr/>
        </p:nvSpPr>
        <p:spPr>
          <a:xfrm>
            <a:off x="705930" y="1883214"/>
            <a:ext cx="6638875" cy="94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Hypothesis: Forecasting in the middle of semester is “sweat point”</a:t>
            </a:r>
          </a:p>
          <a:p>
            <a:pPr marL="0" lvl="0" indent="0" algn="l" rtl="0">
              <a:spcBef>
                <a:spcPts val="0"/>
              </a:spcBef>
              <a:spcAft>
                <a:spcPts val="0"/>
              </a:spcAft>
              <a:buNone/>
            </a:pPr>
            <a:endParaRPr sz="1700" dirty="0">
              <a:latin typeface="Calibri"/>
              <a:ea typeface="Calibri"/>
              <a:cs typeface="Calibri"/>
              <a:sym typeface="Calibri"/>
            </a:endParaRPr>
          </a:p>
          <a:p>
            <a:pPr marL="228600" lvl="0" indent="-177800" algn="l" rtl="0">
              <a:spcBef>
                <a:spcPts val="0"/>
              </a:spcBef>
              <a:spcAft>
                <a:spcPts val="0"/>
              </a:spcAft>
              <a:buSzPts val="1000"/>
              <a:buFont typeface="Calibri"/>
              <a:buChar char="●"/>
            </a:pPr>
            <a:r>
              <a:rPr lang="en-US" sz="1700" dirty="0">
                <a:latin typeface="Calibri"/>
                <a:ea typeface="Calibri"/>
                <a:cs typeface="Calibri"/>
                <a:sym typeface="Calibri"/>
              </a:rPr>
              <a:t>Trial Exam results</a:t>
            </a:r>
            <a:endParaRPr sz="1700" dirty="0">
              <a:latin typeface="Calibri"/>
              <a:ea typeface="Calibri"/>
              <a:cs typeface="Calibri"/>
              <a:sym typeface="Calibri"/>
            </a:endParaRPr>
          </a:p>
        </p:txBody>
      </p:sp>
      <p:pic>
        <p:nvPicPr>
          <p:cNvPr id="10" name="Google Shape;1899;p41">
            <a:extLst>
              <a:ext uri="{FF2B5EF4-FFF2-40B4-BE49-F238E27FC236}">
                <a16:creationId xmlns:a16="http://schemas.microsoft.com/office/drawing/2014/main" id="{E260276F-A401-4ECF-BF97-584027584E31}"/>
              </a:ext>
            </a:extLst>
          </p:cNvPr>
          <p:cNvPicPr preferRelativeResize="0"/>
          <p:nvPr/>
        </p:nvPicPr>
        <p:blipFill>
          <a:blip r:embed="rId3">
            <a:alphaModFix/>
          </a:blip>
          <a:stretch>
            <a:fillRect/>
          </a:stretch>
        </p:blipFill>
        <p:spPr>
          <a:xfrm>
            <a:off x="1714500" y="3314701"/>
            <a:ext cx="8458200" cy="3543300"/>
          </a:xfrm>
          <a:prstGeom prst="rect">
            <a:avLst/>
          </a:prstGeom>
          <a:noFill/>
          <a:ln>
            <a:noFill/>
          </a:ln>
        </p:spPr>
      </p:pic>
      <p:sp>
        <p:nvSpPr>
          <p:cNvPr id="11" name="TextBox 10">
            <a:extLst>
              <a:ext uri="{FF2B5EF4-FFF2-40B4-BE49-F238E27FC236}">
                <a16:creationId xmlns:a16="http://schemas.microsoft.com/office/drawing/2014/main" id="{31D948A6-3E37-4C65-AE45-02F25BED1156}"/>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2" name="Rectangle 11">
            <a:extLst>
              <a:ext uri="{FF2B5EF4-FFF2-40B4-BE49-F238E27FC236}">
                <a16:creationId xmlns:a16="http://schemas.microsoft.com/office/drawing/2014/main" id="{C4BF7DD4-CAA4-4A7F-9708-D570033796EC}"/>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3" name="TextBox 12">
            <a:extLst>
              <a:ext uri="{FF2B5EF4-FFF2-40B4-BE49-F238E27FC236}">
                <a16:creationId xmlns:a16="http://schemas.microsoft.com/office/drawing/2014/main" id="{E3BD1B6C-A59F-4198-BB31-FD0C6D24FBCE}"/>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4" name="Rectangle 13">
            <a:extLst>
              <a:ext uri="{FF2B5EF4-FFF2-40B4-BE49-F238E27FC236}">
                <a16:creationId xmlns:a16="http://schemas.microsoft.com/office/drawing/2014/main" id="{F5D56A53-9109-4CF6-82CB-3195CDBE7CEC}"/>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endParaRPr lang="nl-BE" dirty="0"/>
          </a:p>
        </p:txBody>
      </p:sp>
    </p:spTree>
    <p:extLst>
      <p:ext uri="{BB962C8B-B14F-4D97-AF65-F5344CB8AC3E}">
        <p14:creationId xmlns:p14="http://schemas.microsoft.com/office/powerpoint/2010/main" val="3492051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Pick the Forecasting Day</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Aim for Early Identification.</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8" name="Google Shape;2008;p43">
            <a:extLst>
              <a:ext uri="{FF2B5EF4-FFF2-40B4-BE49-F238E27FC236}">
                <a16:creationId xmlns:a16="http://schemas.microsoft.com/office/drawing/2014/main" id="{5682BCB2-F4B5-4502-81D1-D735426C98F3}"/>
              </a:ext>
            </a:extLst>
          </p:cNvPr>
          <p:cNvSpPr txBox="1"/>
          <p:nvPr/>
        </p:nvSpPr>
        <p:spPr>
          <a:xfrm>
            <a:off x="705930" y="1883213"/>
            <a:ext cx="6638875" cy="143110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Hypothesis: Forecasting in the middle of semester is “sweat point”</a:t>
            </a:r>
          </a:p>
          <a:p>
            <a:pPr marL="0" lvl="0" indent="0" algn="l" rtl="0">
              <a:spcBef>
                <a:spcPts val="0"/>
              </a:spcBef>
              <a:spcAft>
                <a:spcPts val="0"/>
              </a:spcAft>
              <a:buNone/>
            </a:pPr>
            <a:endParaRPr sz="1700" dirty="0">
              <a:latin typeface="Calibri"/>
              <a:ea typeface="Calibri"/>
              <a:cs typeface="Calibri"/>
              <a:sym typeface="Calibri"/>
            </a:endParaRPr>
          </a:p>
          <a:p>
            <a:pPr marL="228600" lvl="0" indent="-177800" algn="l" rtl="0">
              <a:spcBef>
                <a:spcPts val="0"/>
              </a:spcBef>
              <a:spcAft>
                <a:spcPts val="0"/>
              </a:spcAft>
              <a:buSzPts val="1000"/>
              <a:buFont typeface="Calibri"/>
              <a:buChar char="●"/>
            </a:pPr>
            <a:r>
              <a:rPr lang="en-US" sz="1700" dirty="0">
                <a:latin typeface="Calibri"/>
                <a:ea typeface="Calibri"/>
                <a:cs typeface="Calibri"/>
                <a:sym typeface="Calibri"/>
              </a:rPr>
              <a:t>Trial Exam results</a:t>
            </a:r>
            <a:endParaRPr sz="1700" dirty="0">
              <a:latin typeface="Calibri"/>
              <a:ea typeface="Calibri"/>
              <a:cs typeface="Calibri"/>
              <a:sym typeface="Calibri"/>
            </a:endParaRPr>
          </a:p>
          <a:p>
            <a:pPr marL="228600" lvl="0" indent="-177800" algn="l" rtl="0">
              <a:spcBef>
                <a:spcPts val="0"/>
              </a:spcBef>
              <a:spcAft>
                <a:spcPts val="0"/>
              </a:spcAft>
              <a:buSzPts val="1000"/>
              <a:buFont typeface="Calibri"/>
              <a:buChar char="●"/>
            </a:pPr>
            <a:r>
              <a:rPr lang="en-US" sz="1700" dirty="0">
                <a:latin typeface="Calibri"/>
                <a:ea typeface="Calibri"/>
                <a:cs typeface="Calibri"/>
                <a:sym typeface="Calibri"/>
              </a:rPr>
              <a:t>Activity data from 55 days.</a:t>
            </a:r>
            <a:endParaRPr sz="1700" dirty="0">
              <a:latin typeface="Calibri"/>
              <a:ea typeface="Calibri"/>
              <a:cs typeface="Calibri"/>
              <a:sym typeface="Calibri"/>
            </a:endParaRPr>
          </a:p>
          <a:p>
            <a:pPr marL="228600" lvl="0" indent="-177800" algn="l" rtl="0">
              <a:spcBef>
                <a:spcPts val="0"/>
              </a:spcBef>
              <a:spcAft>
                <a:spcPts val="0"/>
              </a:spcAft>
              <a:buSzPts val="1000"/>
              <a:buFont typeface="Calibri"/>
              <a:buChar char="●"/>
            </a:pPr>
            <a:r>
              <a:rPr lang="en-US" sz="1700" dirty="0">
                <a:latin typeface="Calibri"/>
                <a:ea typeface="Calibri"/>
                <a:cs typeface="Calibri"/>
                <a:sym typeface="Calibri"/>
              </a:rPr>
              <a:t>A total of 61 days for learning adjustments (find number of days)</a:t>
            </a:r>
            <a:endParaRPr sz="1700" dirty="0">
              <a:latin typeface="Calibri"/>
              <a:ea typeface="Calibri"/>
              <a:cs typeface="Calibri"/>
              <a:sym typeface="Calibri"/>
            </a:endParaRPr>
          </a:p>
        </p:txBody>
      </p:sp>
      <p:pic>
        <p:nvPicPr>
          <p:cNvPr id="9" name="Google Shape;2007;p43">
            <a:extLst>
              <a:ext uri="{FF2B5EF4-FFF2-40B4-BE49-F238E27FC236}">
                <a16:creationId xmlns:a16="http://schemas.microsoft.com/office/drawing/2014/main" id="{565F8547-A328-4226-B3DA-508EFB36F188}"/>
              </a:ext>
            </a:extLst>
          </p:cNvPr>
          <p:cNvPicPr preferRelativeResize="0"/>
          <p:nvPr/>
        </p:nvPicPr>
        <p:blipFill>
          <a:blip r:embed="rId3">
            <a:alphaModFix/>
          </a:blip>
          <a:stretch>
            <a:fillRect/>
          </a:stretch>
        </p:blipFill>
        <p:spPr>
          <a:xfrm>
            <a:off x="1724520" y="3314700"/>
            <a:ext cx="8448180" cy="3518335"/>
          </a:xfrm>
          <a:prstGeom prst="rect">
            <a:avLst/>
          </a:prstGeom>
          <a:noFill/>
          <a:ln>
            <a:noFill/>
          </a:ln>
        </p:spPr>
      </p:pic>
      <p:sp>
        <p:nvSpPr>
          <p:cNvPr id="10" name="TextBox 9">
            <a:extLst>
              <a:ext uri="{FF2B5EF4-FFF2-40B4-BE49-F238E27FC236}">
                <a16:creationId xmlns:a16="http://schemas.microsoft.com/office/drawing/2014/main" id="{A14E5581-1E51-49A5-A834-74D58094A47D}"/>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1" name="Rectangle 10">
            <a:extLst>
              <a:ext uri="{FF2B5EF4-FFF2-40B4-BE49-F238E27FC236}">
                <a16:creationId xmlns:a16="http://schemas.microsoft.com/office/drawing/2014/main" id="{9C4D96EA-6D54-45CF-8713-8DC36E1B057C}"/>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2" name="TextBox 11">
            <a:extLst>
              <a:ext uri="{FF2B5EF4-FFF2-40B4-BE49-F238E27FC236}">
                <a16:creationId xmlns:a16="http://schemas.microsoft.com/office/drawing/2014/main" id="{342AA3AC-C433-4046-9CD5-2EC8F681EEA3}"/>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3" name="Rectangle 12">
            <a:extLst>
              <a:ext uri="{FF2B5EF4-FFF2-40B4-BE49-F238E27FC236}">
                <a16:creationId xmlns:a16="http://schemas.microsoft.com/office/drawing/2014/main" id="{0BE507BE-FC0A-49B3-841B-C764EB468177}"/>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endParaRPr lang="nl-BE" dirty="0"/>
          </a:p>
        </p:txBody>
      </p:sp>
    </p:spTree>
    <p:extLst>
      <p:ext uri="{BB962C8B-B14F-4D97-AF65-F5344CB8AC3E}">
        <p14:creationId xmlns:p14="http://schemas.microsoft.com/office/powerpoint/2010/main" val="1209826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Pick the Forecasting Day</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Aim for Early Identification.</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pic>
        <p:nvPicPr>
          <p:cNvPr id="9" name="Google Shape;2007;p43">
            <a:extLst>
              <a:ext uri="{FF2B5EF4-FFF2-40B4-BE49-F238E27FC236}">
                <a16:creationId xmlns:a16="http://schemas.microsoft.com/office/drawing/2014/main" id="{565F8547-A328-4226-B3DA-508EFB36F188}"/>
              </a:ext>
            </a:extLst>
          </p:cNvPr>
          <p:cNvPicPr preferRelativeResize="0"/>
          <p:nvPr/>
        </p:nvPicPr>
        <p:blipFill>
          <a:blip r:embed="rId3">
            <a:alphaModFix/>
          </a:blip>
          <a:stretch>
            <a:fillRect/>
          </a:stretch>
        </p:blipFill>
        <p:spPr>
          <a:xfrm>
            <a:off x="1724520" y="3314700"/>
            <a:ext cx="8448180" cy="3518335"/>
          </a:xfrm>
          <a:prstGeom prst="rect">
            <a:avLst/>
          </a:prstGeom>
          <a:noFill/>
          <a:ln>
            <a:noFill/>
          </a:ln>
        </p:spPr>
      </p:pic>
      <p:sp>
        <p:nvSpPr>
          <p:cNvPr id="3" name="TextBox 2">
            <a:extLst>
              <a:ext uri="{FF2B5EF4-FFF2-40B4-BE49-F238E27FC236}">
                <a16:creationId xmlns:a16="http://schemas.microsoft.com/office/drawing/2014/main" id="{29A43BC1-772C-4ED9-97E3-FA45470809F5}"/>
              </a:ext>
            </a:extLst>
          </p:cNvPr>
          <p:cNvSpPr txBox="1"/>
          <p:nvPr/>
        </p:nvSpPr>
        <p:spPr>
          <a:xfrm>
            <a:off x="3172879" y="4045415"/>
            <a:ext cx="1704975" cy="369332"/>
          </a:xfrm>
          <a:prstGeom prst="rect">
            <a:avLst/>
          </a:prstGeom>
          <a:noFill/>
          <a:ln w="19050">
            <a:solidFill>
              <a:schemeClr val="tx1"/>
            </a:solidFill>
          </a:ln>
        </p:spPr>
        <p:txBody>
          <a:bodyPr wrap="square" rtlCol="0">
            <a:spAutoFit/>
          </a:bodyPr>
          <a:lstStyle/>
          <a:p>
            <a:r>
              <a:rPr lang="en-US" b="1" dirty="0"/>
              <a:t>Data Collection</a:t>
            </a:r>
            <a:endParaRPr lang="nl-BE" b="1" dirty="0"/>
          </a:p>
        </p:txBody>
      </p:sp>
      <p:sp>
        <p:nvSpPr>
          <p:cNvPr id="11" name="TextBox 10">
            <a:extLst>
              <a:ext uri="{FF2B5EF4-FFF2-40B4-BE49-F238E27FC236}">
                <a16:creationId xmlns:a16="http://schemas.microsoft.com/office/drawing/2014/main" id="{611CE8BB-0AE1-464A-8A02-77CB5453EB27}"/>
              </a:ext>
            </a:extLst>
          </p:cNvPr>
          <p:cNvSpPr txBox="1"/>
          <p:nvPr/>
        </p:nvSpPr>
        <p:spPr>
          <a:xfrm>
            <a:off x="7163854" y="3788240"/>
            <a:ext cx="1722971" cy="646331"/>
          </a:xfrm>
          <a:prstGeom prst="rect">
            <a:avLst/>
          </a:prstGeom>
          <a:noFill/>
          <a:ln w="19050">
            <a:solidFill>
              <a:schemeClr val="tx1"/>
            </a:solidFill>
          </a:ln>
        </p:spPr>
        <p:txBody>
          <a:bodyPr wrap="square" rtlCol="0">
            <a:spAutoFit/>
          </a:bodyPr>
          <a:lstStyle/>
          <a:p>
            <a:r>
              <a:rPr lang="en-US" b="1" dirty="0"/>
              <a:t>Strategy Adjustment </a:t>
            </a:r>
            <a:endParaRPr lang="nl-BE" b="1" dirty="0"/>
          </a:p>
        </p:txBody>
      </p:sp>
      <p:sp>
        <p:nvSpPr>
          <p:cNvPr id="12" name="TextBox 11">
            <a:extLst>
              <a:ext uri="{FF2B5EF4-FFF2-40B4-BE49-F238E27FC236}">
                <a16:creationId xmlns:a16="http://schemas.microsoft.com/office/drawing/2014/main" id="{80E3EC95-9CBF-4176-BC8F-9C014E0E37DF}"/>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3" name="Rectangle 12">
            <a:extLst>
              <a:ext uri="{FF2B5EF4-FFF2-40B4-BE49-F238E27FC236}">
                <a16:creationId xmlns:a16="http://schemas.microsoft.com/office/drawing/2014/main" id="{56FA7F1D-D9DB-4519-9929-1B092C64CCE3}"/>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4" name="TextBox 13">
            <a:extLst>
              <a:ext uri="{FF2B5EF4-FFF2-40B4-BE49-F238E27FC236}">
                <a16:creationId xmlns:a16="http://schemas.microsoft.com/office/drawing/2014/main" id="{5A9C0404-D046-463C-9302-57735D7739DB}"/>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5" name="Rectangle 14">
            <a:extLst>
              <a:ext uri="{FF2B5EF4-FFF2-40B4-BE49-F238E27FC236}">
                <a16:creationId xmlns:a16="http://schemas.microsoft.com/office/drawing/2014/main" id="{4DCF56F7-8542-4165-A4B3-2F13C5073654}"/>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endParaRPr lang="nl-BE" dirty="0"/>
          </a:p>
        </p:txBody>
      </p:sp>
      <p:sp>
        <p:nvSpPr>
          <p:cNvPr id="16" name="Google Shape;2008;p43">
            <a:extLst>
              <a:ext uri="{FF2B5EF4-FFF2-40B4-BE49-F238E27FC236}">
                <a16:creationId xmlns:a16="http://schemas.microsoft.com/office/drawing/2014/main" id="{6B82328D-11BB-446F-967A-5156C28359AC}"/>
              </a:ext>
            </a:extLst>
          </p:cNvPr>
          <p:cNvSpPr txBox="1"/>
          <p:nvPr/>
        </p:nvSpPr>
        <p:spPr>
          <a:xfrm>
            <a:off x="705930" y="1883213"/>
            <a:ext cx="6638875" cy="143110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Hypothesis: Forecasting in the middle of semester is “sweat point”</a:t>
            </a:r>
          </a:p>
          <a:p>
            <a:pPr marL="0" lvl="0" indent="0" algn="l" rtl="0">
              <a:spcBef>
                <a:spcPts val="0"/>
              </a:spcBef>
              <a:spcAft>
                <a:spcPts val="0"/>
              </a:spcAft>
              <a:buNone/>
            </a:pPr>
            <a:endParaRPr sz="1700" dirty="0">
              <a:latin typeface="Calibri"/>
              <a:ea typeface="Calibri"/>
              <a:cs typeface="Calibri"/>
              <a:sym typeface="Calibri"/>
            </a:endParaRPr>
          </a:p>
          <a:p>
            <a:pPr marL="228600" lvl="0" indent="-177800" algn="l" rtl="0">
              <a:spcBef>
                <a:spcPts val="0"/>
              </a:spcBef>
              <a:spcAft>
                <a:spcPts val="0"/>
              </a:spcAft>
              <a:buSzPts val="1000"/>
              <a:buFont typeface="Calibri"/>
              <a:buChar char="●"/>
            </a:pPr>
            <a:r>
              <a:rPr lang="en-US" sz="1700" dirty="0">
                <a:latin typeface="Calibri"/>
                <a:ea typeface="Calibri"/>
                <a:cs typeface="Calibri"/>
                <a:sym typeface="Calibri"/>
              </a:rPr>
              <a:t>Trial Exam results</a:t>
            </a:r>
            <a:endParaRPr sz="1700" dirty="0">
              <a:latin typeface="Calibri"/>
              <a:ea typeface="Calibri"/>
              <a:cs typeface="Calibri"/>
              <a:sym typeface="Calibri"/>
            </a:endParaRPr>
          </a:p>
          <a:p>
            <a:pPr marL="228600" lvl="0" indent="-177800" algn="l" rtl="0">
              <a:spcBef>
                <a:spcPts val="0"/>
              </a:spcBef>
              <a:spcAft>
                <a:spcPts val="0"/>
              </a:spcAft>
              <a:buSzPts val="1000"/>
              <a:buFont typeface="Calibri"/>
              <a:buChar char="●"/>
            </a:pPr>
            <a:r>
              <a:rPr lang="en-US" sz="1700" dirty="0">
                <a:latin typeface="Calibri"/>
                <a:ea typeface="Calibri"/>
                <a:cs typeface="Calibri"/>
                <a:sym typeface="Calibri"/>
              </a:rPr>
              <a:t>Activity data from 55 days.</a:t>
            </a:r>
            <a:endParaRPr sz="1700" dirty="0">
              <a:latin typeface="Calibri"/>
              <a:ea typeface="Calibri"/>
              <a:cs typeface="Calibri"/>
              <a:sym typeface="Calibri"/>
            </a:endParaRPr>
          </a:p>
          <a:p>
            <a:pPr marL="228600" lvl="0" indent="-177800" algn="l" rtl="0">
              <a:spcBef>
                <a:spcPts val="0"/>
              </a:spcBef>
              <a:spcAft>
                <a:spcPts val="0"/>
              </a:spcAft>
              <a:buSzPts val="1000"/>
              <a:buFont typeface="Calibri"/>
              <a:buChar char="●"/>
            </a:pPr>
            <a:r>
              <a:rPr lang="en-US" sz="1700" dirty="0">
                <a:latin typeface="Calibri"/>
                <a:ea typeface="Calibri"/>
                <a:cs typeface="Calibri"/>
                <a:sym typeface="Calibri"/>
              </a:rPr>
              <a:t>A total of 61 days for learning adjustments (find number of days)</a:t>
            </a:r>
            <a:endParaRPr sz="1700" dirty="0">
              <a:latin typeface="Calibri"/>
              <a:ea typeface="Calibri"/>
              <a:cs typeface="Calibri"/>
              <a:sym typeface="Calibri"/>
            </a:endParaRPr>
          </a:p>
        </p:txBody>
      </p:sp>
    </p:spTree>
    <p:extLst>
      <p:ext uri="{BB962C8B-B14F-4D97-AF65-F5344CB8AC3E}">
        <p14:creationId xmlns:p14="http://schemas.microsoft.com/office/powerpoint/2010/main" val="1187879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Presentation Outline</a:t>
            </a:r>
            <a:endParaRPr sz="3200" dirty="0">
              <a:latin typeface="Quattrocento Sans" panose="020B0604020202020204" charset="0"/>
            </a:endParaRPr>
          </a:p>
        </p:txBody>
      </p:sp>
      <p:sp>
        <p:nvSpPr>
          <p:cNvPr id="4736" name="Google Shape;4736;p74"/>
          <p:cNvSpPr txBox="1">
            <a:spLocks noGrp="1"/>
          </p:cNvSpPr>
          <p:nvPr>
            <p:ph type="body" idx="2"/>
          </p:nvPr>
        </p:nvSpPr>
        <p:spPr>
          <a:xfrm>
            <a:off x="1447647" y="1454109"/>
            <a:ext cx="4076853" cy="4226414"/>
          </a:xfrm>
          <a:prstGeom prst="rect">
            <a:avLst/>
          </a:prstGeom>
          <a:noFill/>
          <a:ln>
            <a:noFill/>
          </a:ln>
        </p:spPr>
        <p:txBody>
          <a:bodyPr spcFirstLastPara="1" vert="horz" wrap="square" lIns="0" tIns="0" rIns="0" bIns="0" rtlCol="0" anchor="t" anchorCtr="0">
            <a:noAutofit/>
          </a:bodyPr>
          <a:lstStyle/>
          <a:p>
            <a:pPr marL="0" indent="0">
              <a:lnSpc>
                <a:spcPct val="200000"/>
              </a:lnSpc>
              <a:spcBef>
                <a:spcPts val="0"/>
              </a:spcBef>
            </a:pPr>
            <a:endParaRPr lang="en-US" sz="2000" dirty="0"/>
          </a:p>
          <a:p>
            <a:pPr marL="514350" indent="0">
              <a:lnSpc>
                <a:spcPct val="200000"/>
              </a:lnSpc>
              <a:spcBef>
                <a:spcPts val="0"/>
              </a:spcBef>
              <a:buClr>
                <a:schemeClr val="tx1"/>
              </a:buClr>
              <a:buSzPct val="100000"/>
            </a:pPr>
            <a:r>
              <a:rPr lang="en-US" sz="2000" dirty="0"/>
              <a:t>Introduction</a:t>
            </a:r>
          </a:p>
          <a:p>
            <a:pPr marL="514350" indent="0">
              <a:lnSpc>
                <a:spcPct val="200000"/>
              </a:lnSpc>
              <a:spcBef>
                <a:spcPts val="0"/>
              </a:spcBef>
              <a:buClr>
                <a:schemeClr val="tx1"/>
              </a:buClr>
              <a:buSzPct val="100000"/>
            </a:pPr>
            <a:r>
              <a:rPr lang="en-US" sz="2000" dirty="0"/>
              <a:t>Data</a:t>
            </a:r>
          </a:p>
          <a:p>
            <a:pPr marL="514350" indent="0">
              <a:lnSpc>
                <a:spcPct val="200000"/>
              </a:lnSpc>
              <a:spcBef>
                <a:spcPts val="0"/>
              </a:spcBef>
              <a:buClr>
                <a:schemeClr val="tx1"/>
              </a:buClr>
              <a:buSzPct val="100000"/>
            </a:pPr>
            <a:r>
              <a:rPr lang="en-US" sz="2000" dirty="0"/>
              <a:t>Problem Framing &amp; Model Fitting</a:t>
            </a:r>
          </a:p>
          <a:p>
            <a:pPr marL="514350" indent="0">
              <a:lnSpc>
                <a:spcPct val="200000"/>
              </a:lnSpc>
              <a:spcBef>
                <a:spcPts val="0"/>
              </a:spcBef>
              <a:buClr>
                <a:schemeClr val="tx1"/>
              </a:buClr>
              <a:buSzPct val="100000"/>
            </a:pPr>
            <a:r>
              <a:rPr lang="en-US" sz="2000" dirty="0"/>
              <a:t>Uncertainty Estimation</a:t>
            </a:r>
          </a:p>
          <a:p>
            <a:pPr marL="514350" indent="0">
              <a:lnSpc>
                <a:spcPct val="200000"/>
              </a:lnSpc>
              <a:spcBef>
                <a:spcPts val="0"/>
              </a:spcBef>
              <a:buClr>
                <a:schemeClr val="tx1"/>
              </a:buClr>
              <a:buSzPct val="100000"/>
            </a:pPr>
            <a:r>
              <a:rPr lang="en-US" sz="2000" dirty="0"/>
              <a:t>Explainability</a:t>
            </a:r>
          </a:p>
          <a:p>
            <a:pPr marL="514350" indent="0">
              <a:lnSpc>
                <a:spcPct val="200000"/>
              </a:lnSpc>
              <a:spcBef>
                <a:spcPts val="0"/>
              </a:spcBef>
              <a:buClr>
                <a:schemeClr val="tx1"/>
              </a:buClr>
              <a:buSzPct val="100000"/>
            </a:pPr>
            <a:r>
              <a:rPr lang="en-US" sz="2000" dirty="0"/>
              <a:t>Conclusion</a:t>
            </a:r>
          </a:p>
          <a:p>
            <a:pPr marL="857250" indent="-342900">
              <a:lnSpc>
                <a:spcPct val="200000"/>
              </a:lnSpc>
              <a:spcBef>
                <a:spcPts val="0"/>
              </a:spcBef>
              <a:buFont typeface="+mj-lt"/>
              <a:buAutoNum type="arabicPeriod"/>
            </a:pPr>
            <a:endParaRPr lang="en-US" sz="2000" dirty="0"/>
          </a:p>
          <a:p>
            <a:pPr marL="0" indent="0">
              <a:lnSpc>
                <a:spcPct val="200000"/>
              </a:lnSpc>
              <a:spcBef>
                <a:spcPts val="0"/>
              </a:spcBef>
            </a:pPr>
            <a:endParaRPr sz="2000" dirty="0"/>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sp>
        <p:nvSpPr>
          <p:cNvPr id="4" name="Oval 3">
            <a:extLst>
              <a:ext uri="{FF2B5EF4-FFF2-40B4-BE49-F238E27FC236}">
                <a16:creationId xmlns:a16="http://schemas.microsoft.com/office/drawing/2014/main" id="{DC62436E-4971-4153-A619-88AA9C5DDA71}"/>
              </a:ext>
            </a:extLst>
          </p:cNvPr>
          <p:cNvSpPr/>
          <p:nvPr/>
        </p:nvSpPr>
        <p:spPr>
          <a:xfrm>
            <a:off x="1221772" y="2216169"/>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39CA9"/>
                </a:solidFill>
              </a:rPr>
              <a:t>1</a:t>
            </a:r>
            <a:endParaRPr lang="nl-BE" dirty="0">
              <a:solidFill>
                <a:srgbClr val="F39CA9"/>
              </a:solidFill>
            </a:endParaRPr>
          </a:p>
        </p:txBody>
      </p:sp>
      <p:sp>
        <p:nvSpPr>
          <p:cNvPr id="10" name="Oval 9">
            <a:extLst>
              <a:ext uri="{FF2B5EF4-FFF2-40B4-BE49-F238E27FC236}">
                <a16:creationId xmlns:a16="http://schemas.microsoft.com/office/drawing/2014/main" id="{E26BB0B8-D6B6-48EA-BA26-DAF8A6389C88}"/>
              </a:ext>
            </a:extLst>
          </p:cNvPr>
          <p:cNvSpPr/>
          <p:nvPr/>
        </p:nvSpPr>
        <p:spPr>
          <a:xfrm>
            <a:off x="1221773" y="2810089"/>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2</a:t>
            </a:r>
            <a:endParaRPr lang="nl-BE" dirty="0">
              <a:solidFill>
                <a:srgbClr val="FF7C80"/>
              </a:solidFill>
            </a:endParaRPr>
          </a:p>
        </p:txBody>
      </p:sp>
      <p:sp>
        <p:nvSpPr>
          <p:cNvPr id="11" name="Oval 10">
            <a:extLst>
              <a:ext uri="{FF2B5EF4-FFF2-40B4-BE49-F238E27FC236}">
                <a16:creationId xmlns:a16="http://schemas.microsoft.com/office/drawing/2014/main" id="{7A7753F3-5B2E-4AC9-A8FD-DBA2DF15C1E5}"/>
              </a:ext>
            </a:extLst>
          </p:cNvPr>
          <p:cNvSpPr/>
          <p:nvPr/>
        </p:nvSpPr>
        <p:spPr>
          <a:xfrm>
            <a:off x="1221773" y="3435800"/>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3</a:t>
            </a:r>
            <a:endParaRPr lang="nl-BE" dirty="0">
              <a:solidFill>
                <a:srgbClr val="FF7C80"/>
              </a:solidFill>
            </a:endParaRPr>
          </a:p>
        </p:txBody>
      </p:sp>
      <p:sp>
        <p:nvSpPr>
          <p:cNvPr id="12" name="Oval 11">
            <a:extLst>
              <a:ext uri="{FF2B5EF4-FFF2-40B4-BE49-F238E27FC236}">
                <a16:creationId xmlns:a16="http://schemas.microsoft.com/office/drawing/2014/main" id="{39FF3A47-0641-4730-9A21-151011DF8AA2}"/>
              </a:ext>
            </a:extLst>
          </p:cNvPr>
          <p:cNvSpPr/>
          <p:nvPr/>
        </p:nvSpPr>
        <p:spPr>
          <a:xfrm>
            <a:off x="1221772" y="4052553"/>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4</a:t>
            </a:r>
            <a:endParaRPr lang="nl-BE" dirty="0">
              <a:solidFill>
                <a:srgbClr val="FF0000"/>
              </a:solidFill>
            </a:endParaRPr>
          </a:p>
        </p:txBody>
      </p:sp>
      <p:sp>
        <p:nvSpPr>
          <p:cNvPr id="13" name="Oval 12">
            <a:extLst>
              <a:ext uri="{FF2B5EF4-FFF2-40B4-BE49-F238E27FC236}">
                <a16:creationId xmlns:a16="http://schemas.microsoft.com/office/drawing/2014/main" id="{0E6E3241-66AF-4F81-8C57-B087B46FCDDB}"/>
              </a:ext>
            </a:extLst>
          </p:cNvPr>
          <p:cNvSpPr/>
          <p:nvPr/>
        </p:nvSpPr>
        <p:spPr>
          <a:xfrm>
            <a:off x="1221772" y="4669306"/>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5</a:t>
            </a:r>
            <a:endParaRPr lang="nl-BE" dirty="0">
              <a:solidFill>
                <a:srgbClr val="FF0000"/>
              </a:solidFill>
            </a:endParaRPr>
          </a:p>
        </p:txBody>
      </p:sp>
      <p:sp>
        <p:nvSpPr>
          <p:cNvPr id="14" name="Oval 13">
            <a:extLst>
              <a:ext uri="{FF2B5EF4-FFF2-40B4-BE49-F238E27FC236}">
                <a16:creationId xmlns:a16="http://schemas.microsoft.com/office/drawing/2014/main" id="{6A53DC71-F8DF-48F1-8D9A-2E76917CCE83}"/>
              </a:ext>
            </a:extLst>
          </p:cNvPr>
          <p:cNvSpPr/>
          <p:nvPr/>
        </p:nvSpPr>
        <p:spPr>
          <a:xfrm>
            <a:off x="1221772" y="5270989"/>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6</a:t>
            </a:r>
            <a:endParaRPr lang="nl-BE" dirty="0">
              <a:solidFill>
                <a:srgbClr val="FF0000"/>
              </a:solidFill>
            </a:endParaRPr>
          </a:p>
        </p:txBody>
      </p:sp>
      <p:cxnSp>
        <p:nvCxnSpPr>
          <p:cNvPr id="15" name="Google Shape;168;p9">
            <a:extLst>
              <a:ext uri="{FF2B5EF4-FFF2-40B4-BE49-F238E27FC236}">
                <a16:creationId xmlns:a16="http://schemas.microsoft.com/office/drawing/2014/main" id="{7FD9A14D-F52F-4E98-8056-16BCAE4D1E36}"/>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17" name="TextBox 16">
            <a:extLst>
              <a:ext uri="{FF2B5EF4-FFF2-40B4-BE49-F238E27FC236}">
                <a16:creationId xmlns:a16="http://schemas.microsoft.com/office/drawing/2014/main" id="{A82B5ABA-8F4D-4511-B93A-3517B2E6BFD1}"/>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8" name="Rectangle 17">
            <a:extLst>
              <a:ext uri="{FF2B5EF4-FFF2-40B4-BE49-F238E27FC236}">
                <a16:creationId xmlns:a16="http://schemas.microsoft.com/office/drawing/2014/main" id="{C0F4849A-0FC0-4CEC-98E4-604504784CCC}"/>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9" name="TextBox 18">
            <a:extLst>
              <a:ext uri="{FF2B5EF4-FFF2-40B4-BE49-F238E27FC236}">
                <a16:creationId xmlns:a16="http://schemas.microsoft.com/office/drawing/2014/main" id="{8142FDDC-98F3-431E-96B9-F581933E15E9}"/>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6" name="Rectangle 15">
            <a:extLst>
              <a:ext uri="{FF2B5EF4-FFF2-40B4-BE49-F238E27FC236}">
                <a16:creationId xmlns:a16="http://schemas.microsoft.com/office/drawing/2014/main" id="{4FDFFD02-85B5-4268-B152-AAFC8CDF70B4}"/>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8</a:t>
            </a:r>
            <a:endParaRPr lang="nl-BE" dirty="0"/>
          </a:p>
        </p:txBody>
      </p:sp>
    </p:spTree>
    <p:extLst>
      <p:ext uri="{BB962C8B-B14F-4D97-AF65-F5344CB8AC3E}">
        <p14:creationId xmlns:p14="http://schemas.microsoft.com/office/powerpoint/2010/main" val="130080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Problem Framing</a:t>
            </a:r>
            <a:endParaRPr sz="3200" dirty="0">
              <a:latin typeface="Quattrocento Sans" panose="020B0604020202020204" charset="0"/>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8" name="Google Shape;2072;p45">
            <a:extLst>
              <a:ext uri="{FF2B5EF4-FFF2-40B4-BE49-F238E27FC236}">
                <a16:creationId xmlns:a16="http://schemas.microsoft.com/office/drawing/2014/main" id="{AD622AA8-43AB-4DAB-A00E-CE665530779D}"/>
              </a:ext>
            </a:extLst>
          </p:cNvPr>
          <p:cNvSpPr txBox="1"/>
          <p:nvPr/>
        </p:nvSpPr>
        <p:spPr>
          <a:xfrm>
            <a:off x="573678" y="2058001"/>
            <a:ext cx="4928700" cy="79949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A total of 273 students </a:t>
            </a:r>
          </a:p>
          <a:p>
            <a:pPr marL="0" lvl="0" indent="0" algn="l" rtl="0">
              <a:spcBef>
                <a:spcPts val="0"/>
              </a:spcBef>
              <a:spcAft>
                <a:spcPts val="0"/>
              </a:spcAft>
              <a:buNone/>
            </a:pPr>
            <a:r>
              <a:rPr lang="en-US" sz="1700" b="1" dirty="0">
                <a:solidFill>
                  <a:srgbClr val="FF7C80"/>
                </a:solidFill>
                <a:latin typeface="Calibri"/>
                <a:ea typeface="Calibri"/>
                <a:cs typeface="Calibri"/>
                <a:sym typeface="Calibri"/>
              </a:rPr>
              <a:t>Do all students require the same teaching behavior?</a:t>
            </a:r>
            <a:r>
              <a:rPr lang="en-US" sz="1700" dirty="0">
                <a:latin typeface="Calibri"/>
                <a:ea typeface="Calibri"/>
                <a:cs typeface="Calibri"/>
                <a:sym typeface="Calibri"/>
              </a:rPr>
              <a:t>	</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45720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4" name="Left Brace 3">
            <a:extLst>
              <a:ext uri="{FF2B5EF4-FFF2-40B4-BE49-F238E27FC236}">
                <a16:creationId xmlns:a16="http://schemas.microsoft.com/office/drawing/2014/main" id="{426599FB-6636-44ED-8FFF-66D29B018954}"/>
              </a:ext>
            </a:extLst>
          </p:cNvPr>
          <p:cNvSpPr/>
          <p:nvPr/>
        </p:nvSpPr>
        <p:spPr>
          <a:xfrm>
            <a:off x="5502377" y="2058001"/>
            <a:ext cx="990600" cy="1058823"/>
          </a:xfrm>
          <a:prstGeom prst="leftBrace">
            <a:avLst/>
          </a:prstGeom>
          <a:ln w="19050" cmpd="sng">
            <a:solidFill>
              <a:srgbClr val="F39CA9"/>
            </a:solidFill>
            <a:headEnd type="triangle" w="lg" len="med"/>
            <a:tailEnd type="triangle" w="lg" len="med"/>
            <a:extLst>
              <a:ext uri="{C807C97D-BFC1-408E-A445-0C87EB9F89A2}">
                <ask:lineSketchStyleProps xmlns:ask="http://schemas.microsoft.com/office/drawing/2018/sketchyshapes" sd="1219033472">
                  <a:custGeom>
                    <a:avLst/>
                    <a:gdLst>
                      <a:gd name="connsiteX0" fmla="*/ 990600 w 990600"/>
                      <a:gd name="connsiteY0" fmla="*/ 1058823 h 1058823"/>
                      <a:gd name="connsiteX1" fmla="*/ 495300 w 990600"/>
                      <a:gd name="connsiteY1" fmla="*/ 976276 h 1058823"/>
                      <a:gd name="connsiteX2" fmla="*/ 495300 w 990600"/>
                      <a:gd name="connsiteY2" fmla="*/ 611958 h 1058823"/>
                      <a:gd name="connsiteX3" fmla="*/ 0 w 990600"/>
                      <a:gd name="connsiteY3" fmla="*/ 529411 h 1058823"/>
                      <a:gd name="connsiteX4" fmla="*/ 495300 w 990600"/>
                      <a:gd name="connsiteY4" fmla="*/ 446864 h 1058823"/>
                      <a:gd name="connsiteX5" fmla="*/ 495300 w 990600"/>
                      <a:gd name="connsiteY5" fmla="*/ 82547 h 1058823"/>
                      <a:gd name="connsiteX6" fmla="*/ 990600 w 990600"/>
                      <a:gd name="connsiteY6" fmla="*/ 0 h 1058823"/>
                      <a:gd name="connsiteX7" fmla="*/ 990600 w 990600"/>
                      <a:gd name="connsiteY7" fmla="*/ 1058823 h 1058823"/>
                      <a:gd name="connsiteX0" fmla="*/ 990600 w 990600"/>
                      <a:gd name="connsiteY0" fmla="*/ 1058823 h 1058823"/>
                      <a:gd name="connsiteX1" fmla="*/ 495300 w 990600"/>
                      <a:gd name="connsiteY1" fmla="*/ 976276 h 1058823"/>
                      <a:gd name="connsiteX2" fmla="*/ 495300 w 990600"/>
                      <a:gd name="connsiteY2" fmla="*/ 611958 h 1058823"/>
                      <a:gd name="connsiteX3" fmla="*/ 0 w 990600"/>
                      <a:gd name="connsiteY3" fmla="*/ 529411 h 1058823"/>
                      <a:gd name="connsiteX4" fmla="*/ 495300 w 990600"/>
                      <a:gd name="connsiteY4" fmla="*/ 446864 h 1058823"/>
                      <a:gd name="connsiteX5" fmla="*/ 495300 w 990600"/>
                      <a:gd name="connsiteY5" fmla="*/ 82547 h 1058823"/>
                      <a:gd name="connsiteX6" fmla="*/ 990600 w 990600"/>
                      <a:gd name="connsiteY6" fmla="*/ 0 h 1058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0600" h="1058823" stroke="0" extrusionOk="0">
                        <a:moveTo>
                          <a:pt x="990600" y="1058823"/>
                        </a:moveTo>
                        <a:cubicBezTo>
                          <a:pt x="709374" y="1054086"/>
                          <a:pt x="488058" y="1024583"/>
                          <a:pt x="495300" y="976276"/>
                        </a:cubicBezTo>
                        <a:cubicBezTo>
                          <a:pt x="490414" y="892397"/>
                          <a:pt x="472170" y="704759"/>
                          <a:pt x="495300" y="611958"/>
                        </a:cubicBezTo>
                        <a:cubicBezTo>
                          <a:pt x="481152" y="580186"/>
                          <a:pt x="268851" y="555365"/>
                          <a:pt x="0" y="529411"/>
                        </a:cubicBezTo>
                        <a:cubicBezTo>
                          <a:pt x="268605" y="526707"/>
                          <a:pt x="502781" y="496028"/>
                          <a:pt x="495300" y="446864"/>
                        </a:cubicBezTo>
                        <a:cubicBezTo>
                          <a:pt x="503381" y="399210"/>
                          <a:pt x="526590" y="214506"/>
                          <a:pt x="495300" y="82547"/>
                        </a:cubicBezTo>
                        <a:cubicBezTo>
                          <a:pt x="466903" y="32609"/>
                          <a:pt x="713894" y="2975"/>
                          <a:pt x="990600" y="0"/>
                        </a:cubicBezTo>
                        <a:cubicBezTo>
                          <a:pt x="972350" y="217353"/>
                          <a:pt x="979691" y="570789"/>
                          <a:pt x="990600" y="1058823"/>
                        </a:cubicBezTo>
                        <a:close/>
                      </a:path>
                      <a:path w="990600" h="1058823" fill="none" extrusionOk="0">
                        <a:moveTo>
                          <a:pt x="990600" y="1058823"/>
                        </a:moveTo>
                        <a:cubicBezTo>
                          <a:pt x="718007" y="1059357"/>
                          <a:pt x="498581" y="1022654"/>
                          <a:pt x="495300" y="976276"/>
                        </a:cubicBezTo>
                        <a:cubicBezTo>
                          <a:pt x="497710" y="799292"/>
                          <a:pt x="472972" y="700547"/>
                          <a:pt x="495300" y="611958"/>
                        </a:cubicBezTo>
                        <a:cubicBezTo>
                          <a:pt x="505958" y="582235"/>
                          <a:pt x="277643" y="571830"/>
                          <a:pt x="0" y="529411"/>
                        </a:cubicBezTo>
                        <a:cubicBezTo>
                          <a:pt x="277400" y="535346"/>
                          <a:pt x="500147" y="498391"/>
                          <a:pt x="495300" y="446864"/>
                        </a:cubicBezTo>
                        <a:cubicBezTo>
                          <a:pt x="506613" y="392804"/>
                          <a:pt x="479845" y="240606"/>
                          <a:pt x="495300" y="82547"/>
                        </a:cubicBezTo>
                        <a:cubicBezTo>
                          <a:pt x="468892" y="41294"/>
                          <a:pt x="686941" y="-20777"/>
                          <a:pt x="990600" y="0"/>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5" name="TextBox 4">
            <a:extLst>
              <a:ext uri="{FF2B5EF4-FFF2-40B4-BE49-F238E27FC236}">
                <a16:creationId xmlns:a16="http://schemas.microsoft.com/office/drawing/2014/main" id="{EE01EDB1-8BA8-4FCE-94E6-2EADF06BB740}"/>
              </a:ext>
            </a:extLst>
          </p:cNvPr>
          <p:cNvSpPr txBox="1"/>
          <p:nvPr/>
        </p:nvSpPr>
        <p:spPr>
          <a:xfrm>
            <a:off x="6571633" y="1852293"/>
            <a:ext cx="3909553" cy="369332"/>
          </a:xfrm>
          <a:prstGeom prst="rect">
            <a:avLst/>
          </a:prstGeom>
          <a:noFill/>
          <a:ln>
            <a:solidFill>
              <a:schemeClr val="accent1">
                <a:shade val="50000"/>
              </a:schemeClr>
            </a:solidFill>
          </a:ln>
        </p:spPr>
        <p:txBody>
          <a:bodyPr wrap="square" rtlCol="0">
            <a:spAutoFit/>
          </a:bodyPr>
          <a:lstStyle/>
          <a:p>
            <a:pPr algn="ctr"/>
            <a:r>
              <a:rPr lang="en-US" b="1" dirty="0"/>
              <a:t>Class 0: Students Scoring &lt; 8</a:t>
            </a:r>
            <a:endParaRPr lang="nl-BE" b="1" dirty="0"/>
          </a:p>
        </p:txBody>
      </p:sp>
      <p:sp>
        <p:nvSpPr>
          <p:cNvPr id="12" name="TextBox 11">
            <a:extLst>
              <a:ext uri="{FF2B5EF4-FFF2-40B4-BE49-F238E27FC236}">
                <a16:creationId xmlns:a16="http://schemas.microsoft.com/office/drawing/2014/main" id="{C59B2D55-06B8-4E4E-BED6-12523E5EF991}"/>
              </a:ext>
            </a:extLst>
          </p:cNvPr>
          <p:cNvSpPr txBox="1"/>
          <p:nvPr/>
        </p:nvSpPr>
        <p:spPr>
          <a:xfrm>
            <a:off x="6571634" y="2817889"/>
            <a:ext cx="3909552" cy="369332"/>
          </a:xfrm>
          <a:prstGeom prst="rect">
            <a:avLst/>
          </a:prstGeom>
          <a:noFill/>
          <a:ln>
            <a:solidFill>
              <a:schemeClr val="accent1">
                <a:shade val="50000"/>
              </a:schemeClr>
            </a:solidFill>
          </a:ln>
        </p:spPr>
        <p:txBody>
          <a:bodyPr wrap="square" rtlCol="0">
            <a:spAutoFit/>
          </a:bodyPr>
          <a:lstStyle/>
          <a:p>
            <a:pPr algn="ctr"/>
            <a:r>
              <a:rPr lang="en-US" b="1" dirty="0"/>
              <a:t>Class 2: Students Scoring &gt; 13</a:t>
            </a:r>
            <a:endParaRPr lang="nl-BE" b="1" dirty="0"/>
          </a:p>
        </p:txBody>
      </p:sp>
      <p:cxnSp>
        <p:nvCxnSpPr>
          <p:cNvPr id="9" name="Straight Arrow Connector 8">
            <a:extLst>
              <a:ext uri="{FF2B5EF4-FFF2-40B4-BE49-F238E27FC236}">
                <a16:creationId xmlns:a16="http://schemas.microsoft.com/office/drawing/2014/main" id="{AF8066D9-06C1-42D4-99A6-4CFE1533484C}"/>
              </a:ext>
            </a:extLst>
          </p:cNvPr>
          <p:cNvCxnSpPr>
            <a:cxnSpLocks/>
          </p:cNvCxnSpPr>
          <p:nvPr/>
        </p:nvCxnSpPr>
        <p:spPr>
          <a:xfrm>
            <a:off x="5394223" y="2585883"/>
            <a:ext cx="1098754" cy="0"/>
          </a:xfrm>
          <a:prstGeom prst="straightConnector1">
            <a:avLst/>
          </a:prstGeom>
          <a:ln w="19050">
            <a:solidFill>
              <a:srgbClr val="F39CA9"/>
            </a:solidFill>
            <a:tailEnd type="triangle" w="lg" len="med"/>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B4493C1-5F6E-4AFE-84B1-D086D01DAE17}"/>
              </a:ext>
            </a:extLst>
          </p:cNvPr>
          <p:cNvSpPr txBox="1"/>
          <p:nvPr/>
        </p:nvSpPr>
        <p:spPr>
          <a:xfrm>
            <a:off x="6571633" y="2335091"/>
            <a:ext cx="3909554" cy="369332"/>
          </a:xfrm>
          <a:prstGeom prst="rect">
            <a:avLst/>
          </a:prstGeom>
          <a:noFill/>
          <a:ln>
            <a:solidFill>
              <a:schemeClr val="accent1">
                <a:shade val="50000"/>
              </a:schemeClr>
            </a:solidFill>
          </a:ln>
        </p:spPr>
        <p:txBody>
          <a:bodyPr wrap="square" rtlCol="0">
            <a:spAutoFit/>
          </a:bodyPr>
          <a:lstStyle/>
          <a:p>
            <a:pPr algn="ctr"/>
            <a:r>
              <a:rPr lang="en-US" b="1" dirty="0"/>
              <a:t>Class 1: Students Scoring &gt; 8 and &lt; 13</a:t>
            </a:r>
            <a:endParaRPr lang="nl-BE" b="1" dirty="0"/>
          </a:p>
        </p:txBody>
      </p:sp>
      <p:sp>
        <p:nvSpPr>
          <p:cNvPr id="16" name="Google Shape;4735;p74">
            <a:extLst>
              <a:ext uri="{FF2B5EF4-FFF2-40B4-BE49-F238E27FC236}">
                <a16:creationId xmlns:a16="http://schemas.microsoft.com/office/drawing/2014/main" id="{A064E72D-71AD-4E4C-A03A-2BB5090DD7E4}"/>
              </a:ext>
            </a:extLst>
          </p:cNvPr>
          <p:cNvSpPr txBox="1">
            <a:spLocks/>
          </p:cNvSpPr>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lvl1pPr marL="609585" lvl="0" indent="-304792" algn="l" defTabSz="914400" rtl="0" eaLnBrk="1" latinLnBrk="0" hangingPunct="1">
              <a:lnSpc>
                <a:spcPct val="100000"/>
              </a:lnSpc>
              <a:spcBef>
                <a:spcPts val="1067"/>
              </a:spcBef>
              <a:spcAft>
                <a:spcPts val="0"/>
              </a:spcAft>
              <a:buClr>
                <a:schemeClr val="dk2"/>
              </a:buClr>
              <a:buSzPts val="1200"/>
              <a:buFont typeface="Arial" panose="020B0604020202020204" pitchFamily="34" charset="0"/>
              <a:buNone/>
              <a:defRPr sz="1600" b="1" i="1" kern="1200">
                <a:solidFill>
                  <a:schemeClr val="dk2"/>
                </a:solidFill>
                <a:latin typeface="Times New Roman"/>
                <a:ea typeface="Times New Roman"/>
                <a:cs typeface="Times New Roman"/>
                <a:sym typeface="Times New Roman"/>
              </a:defRPr>
            </a:lvl1pPr>
            <a:lvl2pPr marL="1219170" lvl="1" indent="-304792" algn="l" defTabSz="914400" rtl="0" eaLnBrk="1" latinLnBrk="0" hangingPunct="1">
              <a:lnSpc>
                <a:spcPct val="100000"/>
              </a:lnSpc>
              <a:spcBef>
                <a:spcPts val="533"/>
              </a:spcBef>
              <a:spcAft>
                <a:spcPts val="0"/>
              </a:spcAft>
              <a:buClr>
                <a:schemeClr val="dk1"/>
              </a:buClr>
              <a:buSzPts val="1400"/>
              <a:buFont typeface="Arial" panose="020B0604020202020204" pitchFamily="34" charset="0"/>
              <a:buNone/>
              <a:defRPr sz="2400" kern="1200">
                <a:solidFill>
                  <a:schemeClr val="tx1"/>
                </a:solidFill>
                <a:latin typeface="+mn-lt"/>
                <a:ea typeface="+mn-ea"/>
                <a:cs typeface="+mn-cs"/>
              </a:defRPr>
            </a:lvl2pPr>
            <a:lvl3pPr marL="1828754" lvl="2" indent="-423323" algn="l" defTabSz="914400" rtl="0" eaLnBrk="1" latinLnBrk="0" hangingPunct="1">
              <a:lnSpc>
                <a:spcPct val="100000"/>
              </a:lnSpc>
              <a:spcBef>
                <a:spcPts val="5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100000"/>
              </a:lnSpc>
              <a:spcBef>
                <a:spcPts val="5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304792" algn="l" defTabSz="914400" rtl="0" eaLnBrk="1" latinLnBrk="0" hangingPunct="1">
              <a:lnSpc>
                <a:spcPct val="100000"/>
              </a:lnSpc>
              <a:spcBef>
                <a:spcPts val="533"/>
              </a:spcBef>
              <a:spcAft>
                <a:spcPts val="0"/>
              </a:spcAft>
              <a:buClr>
                <a:schemeClr val="dk1"/>
              </a:buClr>
              <a:buSzPts val="1400"/>
              <a:buFont typeface="Arial" panose="020B0604020202020204" pitchFamily="34" charset="0"/>
              <a:buNone/>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533"/>
              </a:spcBef>
              <a:spcAft>
                <a:spcPts val="0"/>
              </a:spcAft>
              <a:buClr>
                <a:schemeClr val="dk1"/>
              </a:buClr>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533"/>
              </a:spcBef>
              <a:spcAft>
                <a:spcPts val="0"/>
              </a:spcAft>
              <a:buClr>
                <a:schemeClr val="dk1"/>
              </a:buClr>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533"/>
              </a:spcBef>
              <a:spcAft>
                <a:spcPts val="0"/>
              </a:spcAft>
              <a:buClr>
                <a:schemeClr val="dk1"/>
              </a:buClr>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533"/>
              </a:spcBef>
              <a:spcAft>
                <a:spcPts val="0"/>
              </a:spcAft>
              <a:buClr>
                <a:schemeClr val="dk1"/>
              </a:buClr>
              <a:buSzPts val="1400"/>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pPr>
            <a:r>
              <a:rPr lang="en-US" sz="2200">
                <a:solidFill>
                  <a:srgbClr val="FF0000"/>
                </a:solidFill>
              </a:rPr>
              <a:t>What Should I Forecast?</a:t>
            </a:r>
            <a:endParaRPr lang="en-US" sz="2200" dirty="0">
              <a:solidFill>
                <a:srgbClr val="FF0000"/>
              </a:solidFill>
            </a:endParaRPr>
          </a:p>
        </p:txBody>
      </p:sp>
      <p:sp>
        <p:nvSpPr>
          <p:cNvPr id="17" name="TextBox 16">
            <a:extLst>
              <a:ext uri="{FF2B5EF4-FFF2-40B4-BE49-F238E27FC236}">
                <a16:creationId xmlns:a16="http://schemas.microsoft.com/office/drawing/2014/main" id="{94B94234-21FC-4A7E-9A0B-C971945DD85D}"/>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8" name="Rectangle 17">
            <a:extLst>
              <a:ext uri="{FF2B5EF4-FFF2-40B4-BE49-F238E27FC236}">
                <a16:creationId xmlns:a16="http://schemas.microsoft.com/office/drawing/2014/main" id="{EBB52085-F70E-4440-83B1-C73BC8834D09}"/>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0" name="TextBox 19">
            <a:extLst>
              <a:ext uri="{FF2B5EF4-FFF2-40B4-BE49-F238E27FC236}">
                <a16:creationId xmlns:a16="http://schemas.microsoft.com/office/drawing/2014/main" id="{703FB2C2-C390-4AB0-A566-EACCA992DFF6}"/>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5" name="Rectangle 14">
            <a:extLst>
              <a:ext uri="{FF2B5EF4-FFF2-40B4-BE49-F238E27FC236}">
                <a16:creationId xmlns:a16="http://schemas.microsoft.com/office/drawing/2014/main" id="{5D284872-EE30-4F16-8B1A-FCBB0CC17310}"/>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9</a:t>
            </a:r>
            <a:endParaRPr lang="nl-BE" dirty="0"/>
          </a:p>
        </p:txBody>
      </p:sp>
    </p:spTree>
    <p:extLst>
      <p:ext uri="{BB962C8B-B14F-4D97-AF65-F5344CB8AC3E}">
        <p14:creationId xmlns:p14="http://schemas.microsoft.com/office/powerpoint/2010/main" val="2062736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Problem Framing</a:t>
            </a:r>
            <a:endParaRPr sz="3200" dirty="0">
              <a:latin typeface="Quattrocento Sans" panose="020B0604020202020204" charset="0"/>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4" name="Left Brace 3">
            <a:extLst>
              <a:ext uri="{FF2B5EF4-FFF2-40B4-BE49-F238E27FC236}">
                <a16:creationId xmlns:a16="http://schemas.microsoft.com/office/drawing/2014/main" id="{426599FB-6636-44ED-8FFF-66D29B018954}"/>
              </a:ext>
            </a:extLst>
          </p:cNvPr>
          <p:cNvSpPr/>
          <p:nvPr/>
        </p:nvSpPr>
        <p:spPr>
          <a:xfrm>
            <a:off x="5502377" y="2058001"/>
            <a:ext cx="990600" cy="1058823"/>
          </a:xfrm>
          <a:prstGeom prst="leftBrace">
            <a:avLst/>
          </a:prstGeom>
          <a:ln w="19050" cmpd="sng">
            <a:solidFill>
              <a:srgbClr val="F39CA9"/>
            </a:solidFill>
            <a:headEnd type="triangle" w="lg" len="med"/>
            <a:tailEnd type="triangle" w="lg" len="med"/>
            <a:extLst>
              <a:ext uri="{C807C97D-BFC1-408E-A445-0C87EB9F89A2}">
                <ask:lineSketchStyleProps xmlns:ask="http://schemas.microsoft.com/office/drawing/2018/sketchyshapes" sd="1219033472">
                  <a:custGeom>
                    <a:avLst/>
                    <a:gdLst>
                      <a:gd name="connsiteX0" fmla="*/ 990600 w 990600"/>
                      <a:gd name="connsiteY0" fmla="*/ 1058823 h 1058823"/>
                      <a:gd name="connsiteX1" fmla="*/ 495300 w 990600"/>
                      <a:gd name="connsiteY1" fmla="*/ 976276 h 1058823"/>
                      <a:gd name="connsiteX2" fmla="*/ 495300 w 990600"/>
                      <a:gd name="connsiteY2" fmla="*/ 611958 h 1058823"/>
                      <a:gd name="connsiteX3" fmla="*/ 0 w 990600"/>
                      <a:gd name="connsiteY3" fmla="*/ 529411 h 1058823"/>
                      <a:gd name="connsiteX4" fmla="*/ 495300 w 990600"/>
                      <a:gd name="connsiteY4" fmla="*/ 446864 h 1058823"/>
                      <a:gd name="connsiteX5" fmla="*/ 495300 w 990600"/>
                      <a:gd name="connsiteY5" fmla="*/ 82547 h 1058823"/>
                      <a:gd name="connsiteX6" fmla="*/ 990600 w 990600"/>
                      <a:gd name="connsiteY6" fmla="*/ 0 h 1058823"/>
                      <a:gd name="connsiteX7" fmla="*/ 990600 w 990600"/>
                      <a:gd name="connsiteY7" fmla="*/ 1058823 h 1058823"/>
                      <a:gd name="connsiteX0" fmla="*/ 990600 w 990600"/>
                      <a:gd name="connsiteY0" fmla="*/ 1058823 h 1058823"/>
                      <a:gd name="connsiteX1" fmla="*/ 495300 w 990600"/>
                      <a:gd name="connsiteY1" fmla="*/ 976276 h 1058823"/>
                      <a:gd name="connsiteX2" fmla="*/ 495300 w 990600"/>
                      <a:gd name="connsiteY2" fmla="*/ 611958 h 1058823"/>
                      <a:gd name="connsiteX3" fmla="*/ 0 w 990600"/>
                      <a:gd name="connsiteY3" fmla="*/ 529411 h 1058823"/>
                      <a:gd name="connsiteX4" fmla="*/ 495300 w 990600"/>
                      <a:gd name="connsiteY4" fmla="*/ 446864 h 1058823"/>
                      <a:gd name="connsiteX5" fmla="*/ 495300 w 990600"/>
                      <a:gd name="connsiteY5" fmla="*/ 82547 h 1058823"/>
                      <a:gd name="connsiteX6" fmla="*/ 990600 w 990600"/>
                      <a:gd name="connsiteY6" fmla="*/ 0 h 1058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0600" h="1058823" stroke="0" extrusionOk="0">
                        <a:moveTo>
                          <a:pt x="990600" y="1058823"/>
                        </a:moveTo>
                        <a:cubicBezTo>
                          <a:pt x="709374" y="1054086"/>
                          <a:pt x="488058" y="1024583"/>
                          <a:pt x="495300" y="976276"/>
                        </a:cubicBezTo>
                        <a:cubicBezTo>
                          <a:pt x="490414" y="892397"/>
                          <a:pt x="472170" y="704759"/>
                          <a:pt x="495300" y="611958"/>
                        </a:cubicBezTo>
                        <a:cubicBezTo>
                          <a:pt x="481152" y="580186"/>
                          <a:pt x="268851" y="555365"/>
                          <a:pt x="0" y="529411"/>
                        </a:cubicBezTo>
                        <a:cubicBezTo>
                          <a:pt x="268605" y="526707"/>
                          <a:pt x="502781" y="496028"/>
                          <a:pt x="495300" y="446864"/>
                        </a:cubicBezTo>
                        <a:cubicBezTo>
                          <a:pt x="503381" y="399210"/>
                          <a:pt x="526590" y="214506"/>
                          <a:pt x="495300" y="82547"/>
                        </a:cubicBezTo>
                        <a:cubicBezTo>
                          <a:pt x="466903" y="32609"/>
                          <a:pt x="713894" y="2975"/>
                          <a:pt x="990600" y="0"/>
                        </a:cubicBezTo>
                        <a:cubicBezTo>
                          <a:pt x="972350" y="217353"/>
                          <a:pt x="979691" y="570789"/>
                          <a:pt x="990600" y="1058823"/>
                        </a:cubicBezTo>
                        <a:close/>
                      </a:path>
                      <a:path w="990600" h="1058823" fill="none" extrusionOk="0">
                        <a:moveTo>
                          <a:pt x="990600" y="1058823"/>
                        </a:moveTo>
                        <a:cubicBezTo>
                          <a:pt x="718007" y="1059357"/>
                          <a:pt x="498581" y="1022654"/>
                          <a:pt x="495300" y="976276"/>
                        </a:cubicBezTo>
                        <a:cubicBezTo>
                          <a:pt x="497710" y="799292"/>
                          <a:pt x="472972" y="700547"/>
                          <a:pt x="495300" y="611958"/>
                        </a:cubicBezTo>
                        <a:cubicBezTo>
                          <a:pt x="505958" y="582235"/>
                          <a:pt x="277643" y="571830"/>
                          <a:pt x="0" y="529411"/>
                        </a:cubicBezTo>
                        <a:cubicBezTo>
                          <a:pt x="277400" y="535346"/>
                          <a:pt x="500147" y="498391"/>
                          <a:pt x="495300" y="446864"/>
                        </a:cubicBezTo>
                        <a:cubicBezTo>
                          <a:pt x="506613" y="392804"/>
                          <a:pt x="479845" y="240606"/>
                          <a:pt x="495300" y="82547"/>
                        </a:cubicBezTo>
                        <a:cubicBezTo>
                          <a:pt x="468892" y="41294"/>
                          <a:pt x="686941" y="-20777"/>
                          <a:pt x="990600" y="0"/>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5" name="TextBox 4">
            <a:extLst>
              <a:ext uri="{FF2B5EF4-FFF2-40B4-BE49-F238E27FC236}">
                <a16:creationId xmlns:a16="http://schemas.microsoft.com/office/drawing/2014/main" id="{EE01EDB1-8BA8-4FCE-94E6-2EADF06BB740}"/>
              </a:ext>
            </a:extLst>
          </p:cNvPr>
          <p:cNvSpPr txBox="1"/>
          <p:nvPr/>
        </p:nvSpPr>
        <p:spPr>
          <a:xfrm>
            <a:off x="6571633" y="1852293"/>
            <a:ext cx="3909553" cy="369332"/>
          </a:xfrm>
          <a:prstGeom prst="rect">
            <a:avLst/>
          </a:prstGeom>
          <a:noFill/>
          <a:ln>
            <a:solidFill>
              <a:schemeClr val="accent1">
                <a:shade val="50000"/>
              </a:schemeClr>
            </a:solidFill>
          </a:ln>
        </p:spPr>
        <p:txBody>
          <a:bodyPr wrap="square" rtlCol="0">
            <a:spAutoFit/>
          </a:bodyPr>
          <a:lstStyle/>
          <a:p>
            <a:pPr algn="ctr"/>
            <a:r>
              <a:rPr lang="en-US" b="1" dirty="0"/>
              <a:t>Class 0: Students Scoring &lt; 8</a:t>
            </a:r>
            <a:endParaRPr lang="nl-BE" b="1" dirty="0"/>
          </a:p>
        </p:txBody>
      </p:sp>
      <p:sp>
        <p:nvSpPr>
          <p:cNvPr id="12" name="TextBox 11">
            <a:extLst>
              <a:ext uri="{FF2B5EF4-FFF2-40B4-BE49-F238E27FC236}">
                <a16:creationId xmlns:a16="http://schemas.microsoft.com/office/drawing/2014/main" id="{C59B2D55-06B8-4E4E-BED6-12523E5EF991}"/>
              </a:ext>
            </a:extLst>
          </p:cNvPr>
          <p:cNvSpPr txBox="1"/>
          <p:nvPr/>
        </p:nvSpPr>
        <p:spPr>
          <a:xfrm>
            <a:off x="6571634" y="2817889"/>
            <a:ext cx="3909552" cy="369332"/>
          </a:xfrm>
          <a:prstGeom prst="rect">
            <a:avLst/>
          </a:prstGeom>
          <a:noFill/>
          <a:ln>
            <a:solidFill>
              <a:schemeClr val="accent1">
                <a:shade val="50000"/>
              </a:schemeClr>
            </a:solidFill>
          </a:ln>
        </p:spPr>
        <p:txBody>
          <a:bodyPr wrap="square" rtlCol="0">
            <a:spAutoFit/>
          </a:bodyPr>
          <a:lstStyle/>
          <a:p>
            <a:pPr algn="ctr"/>
            <a:r>
              <a:rPr lang="en-US" b="1" dirty="0"/>
              <a:t>Class 2: Students Scoring &gt; 13</a:t>
            </a:r>
            <a:endParaRPr lang="nl-BE" b="1" dirty="0"/>
          </a:p>
        </p:txBody>
      </p:sp>
      <p:cxnSp>
        <p:nvCxnSpPr>
          <p:cNvPr id="9" name="Straight Arrow Connector 8">
            <a:extLst>
              <a:ext uri="{FF2B5EF4-FFF2-40B4-BE49-F238E27FC236}">
                <a16:creationId xmlns:a16="http://schemas.microsoft.com/office/drawing/2014/main" id="{AF8066D9-06C1-42D4-99A6-4CFE1533484C}"/>
              </a:ext>
            </a:extLst>
          </p:cNvPr>
          <p:cNvCxnSpPr>
            <a:cxnSpLocks/>
          </p:cNvCxnSpPr>
          <p:nvPr/>
        </p:nvCxnSpPr>
        <p:spPr>
          <a:xfrm>
            <a:off x="5394223" y="2585883"/>
            <a:ext cx="1098754" cy="0"/>
          </a:xfrm>
          <a:prstGeom prst="straightConnector1">
            <a:avLst/>
          </a:prstGeom>
          <a:ln w="19050">
            <a:solidFill>
              <a:srgbClr val="F39CA9"/>
            </a:solidFill>
            <a:tailEnd type="triangle" w="lg" len="med"/>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B4493C1-5F6E-4AFE-84B1-D086D01DAE17}"/>
              </a:ext>
            </a:extLst>
          </p:cNvPr>
          <p:cNvSpPr txBox="1"/>
          <p:nvPr/>
        </p:nvSpPr>
        <p:spPr>
          <a:xfrm>
            <a:off x="6571633" y="2335091"/>
            <a:ext cx="3909554" cy="369332"/>
          </a:xfrm>
          <a:prstGeom prst="rect">
            <a:avLst/>
          </a:prstGeom>
          <a:pattFill prst="pct30">
            <a:fgClr>
              <a:srgbClr val="F39CA9"/>
            </a:fgClr>
            <a:bgClr>
              <a:schemeClr val="bg1"/>
            </a:bgClr>
          </a:pattFill>
          <a:ln>
            <a:solidFill>
              <a:schemeClr val="accent1">
                <a:shade val="50000"/>
              </a:schemeClr>
            </a:solidFill>
          </a:ln>
        </p:spPr>
        <p:txBody>
          <a:bodyPr wrap="square" rtlCol="0">
            <a:spAutoFit/>
          </a:bodyPr>
          <a:lstStyle/>
          <a:p>
            <a:pPr algn="ctr"/>
            <a:r>
              <a:rPr lang="en-US" b="1" dirty="0"/>
              <a:t>Class 1: Students Scoring &gt; 8 and &lt; 13</a:t>
            </a:r>
            <a:endParaRPr lang="nl-BE" b="1" dirty="0"/>
          </a:p>
        </p:txBody>
      </p:sp>
      <p:sp>
        <p:nvSpPr>
          <p:cNvPr id="14" name="Google Shape;2072;p45">
            <a:extLst>
              <a:ext uri="{FF2B5EF4-FFF2-40B4-BE49-F238E27FC236}">
                <a16:creationId xmlns:a16="http://schemas.microsoft.com/office/drawing/2014/main" id="{C74011B3-9429-432A-AFDB-2F1A8BEA2EE2}"/>
              </a:ext>
            </a:extLst>
          </p:cNvPr>
          <p:cNvSpPr txBox="1"/>
          <p:nvPr/>
        </p:nvSpPr>
        <p:spPr>
          <a:xfrm>
            <a:off x="751800" y="3059118"/>
            <a:ext cx="8392201" cy="79949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are interested in Class 1: The “</a:t>
            </a:r>
            <a:r>
              <a:rPr lang="en-US" sz="1700" dirty="0" err="1">
                <a:latin typeface="Calibri"/>
                <a:ea typeface="Calibri"/>
                <a:cs typeface="Calibri"/>
                <a:sym typeface="Calibri"/>
              </a:rPr>
              <a:t>Borderliners</a:t>
            </a:r>
            <a:r>
              <a:rPr lang="en-US" sz="1700" dirty="0">
                <a:latin typeface="Calibri"/>
                <a:ea typeface="Calibri"/>
                <a:cs typeface="Calibri"/>
                <a:sym typeface="Calibri"/>
              </a:rPr>
              <a:t>”</a:t>
            </a:r>
          </a:p>
          <a:p>
            <a:pPr marL="0" lvl="0" indent="0" algn="l" rtl="0">
              <a:spcBef>
                <a:spcPts val="0"/>
              </a:spcBef>
              <a:spcAft>
                <a:spcPts val="0"/>
              </a:spcAft>
              <a:buNone/>
            </a:pPr>
            <a:r>
              <a:rPr lang="en-US" sz="1700" dirty="0">
                <a:latin typeface="Calibri"/>
                <a:ea typeface="Calibri"/>
                <a:cs typeface="Calibri"/>
                <a:sym typeface="Calibri"/>
              </a:rPr>
              <a:t>Students at risk &amp; students requiring some nudging to pass the course</a:t>
            </a:r>
            <a:endParaRPr sz="1700" dirty="0">
              <a:latin typeface="Calibri"/>
              <a:ea typeface="Calibri"/>
              <a:cs typeface="Calibri"/>
              <a:sym typeface="Calibri"/>
            </a:endParaRPr>
          </a:p>
        </p:txBody>
      </p:sp>
      <p:sp>
        <p:nvSpPr>
          <p:cNvPr id="18" name="Google Shape;4735;p74">
            <a:extLst>
              <a:ext uri="{FF2B5EF4-FFF2-40B4-BE49-F238E27FC236}">
                <a16:creationId xmlns:a16="http://schemas.microsoft.com/office/drawing/2014/main" id="{3DBB7385-BD1C-4F84-9B99-F0E0C8ABC4B4}"/>
              </a:ext>
            </a:extLst>
          </p:cNvPr>
          <p:cNvSpPr txBox="1">
            <a:spLocks/>
          </p:cNvSpPr>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lvl1pPr marL="609585" lvl="0" indent="-304792" algn="l" defTabSz="914400" rtl="0" eaLnBrk="1" latinLnBrk="0" hangingPunct="1">
              <a:lnSpc>
                <a:spcPct val="100000"/>
              </a:lnSpc>
              <a:spcBef>
                <a:spcPts val="1067"/>
              </a:spcBef>
              <a:spcAft>
                <a:spcPts val="0"/>
              </a:spcAft>
              <a:buClr>
                <a:schemeClr val="dk2"/>
              </a:buClr>
              <a:buSzPts val="1200"/>
              <a:buFont typeface="Arial" panose="020B0604020202020204" pitchFamily="34" charset="0"/>
              <a:buNone/>
              <a:defRPr sz="1600" b="1" i="1" kern="1200">
                <a:solidFill>
                  <a:schemeClr val="dk2"/>
                </a:solidFill>
                <a:latin typeface="Times New Roman"/>
                <a:ea typeface="Times New Roman"/>
                <a:cs typeface="Times New Roman"/>
                <a:sym typeface="Times New Roman"/>
              </a:defRPr>
            </a:lvl1pPr>
            <a:lvl2pPr marL="1219170" lvl="1" indent="-304792" algn="l" defTabSz="914400" rtl="0" eaLnBrk="1" latinLnBrk="0" hangingPunct="1">
              <a:lnSpc>
                <a:spcPct val="100000"/>
              </a:lnSpc>
              <a:spcBef>
                <a:spcPts val="533"/>
              </a:spcBef>
              <a:spcAft>
                <a:spcPts val="0"/>
              </a:spcAft>
              <a:buClr>
                <a:schemeClr val="dk1"/>
              </a:buClr>
              <a:buSzPts val="1400"/>
              <a:buFont typeface="Arial" panose="020B0604020202020204" pitchFamily="34" charset="0"/>
              <a:buNone/>
              <a:defRPr sz="2400" kern="1200">
                <a:solidFill>
                  <a:schemeClr val="tx1"/>
                </a:solidFill>
                <a:latin typeface="+mn-lt"/>
                <a:ea typeface="+mn-ea"/>
                <a:cs typeface="+mn-cs"/>
              </a:defRPr>
            </a:lvl2pPr>
            <a:lvl3pPr marL="1828754" lvl="2" indent="-423323" algn="l" defTabSz="914400" rtl="0" eaLnBrk="1" latinLnBrk="0" hangingPunct="1">
              <a:lnSpc>
                <a:spcPct val="100000"/>
              </a:lnSpc>
              <a:spcBef>
                <a:spcPts val="5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100000"/>
              </a:lnSpc>
              <a:spcBef>
                <a:spcPts val="5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304792" algn="l" defTabSz="914400" rtl="0" eaLnBrk="1" latinLnBrk="0" hangingPunct="1">
              <a:lnSpc>
                <a:spcPct val="100000"/>
              </a:lnSpc>
              <a:spcBef>
                <a:spcPts val="533"/>
              </a:spcBef>
              <a:spcAft>
                <a:spcPts val="0"/>
              </a:spcAft>
              <a:buClr>
                <a:schemeClr val="dk1"/>
              </a:buClr>
              <a:buSzPts val="1400"/>
              <a:buFont typeface="Arial" panose="020B0604020202020204" pitchFamily="34" charset="0"/>
              <a:buNone/>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533"/>
              </a:spcBef>
              <a:spcAft>
                <a:spcPts val="0"/>
              </a:spcAft>
              <a:buClr>
                <a:schemeClr val="dk1"/>
              </a:buClr>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533"/>
              </a:spcBef>
              <a:spcAft>
                <a:spcPts val="0"/>
              </a:spcAft>
              <a:buClr>
                <a:schemeClr val="dk1"/>
              </a:buClr>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533"/>
              </a:spcBef>
              <a:spcAft>
                <a:spcPts val="0"/>
              </a:spcAft>
              <a:buClr>
                <a:schemeClr val="dk1"/>
              </a:buClr>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533"/>
              </a:spcBef>
              <a:spcAft>
                <a:spcPts val="0"/>
              </a:spcAft>
              <a:buClr>
                <a:schemeClr val="dk1"/>
              </a:buClr>
              <a:buSzPts val="1400"/>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pPr>
            <a:r>
              <a:rPr lang="en-US" sz="2200">
                <a:solidFill>
                  <a:srgbClr val="FF0000"/>
                </a:solidFill>
              </a:rPr>
              <a:t>What Should I Forecast?</a:t>
            </a:r>
            <a:endParaRPr lang="en-US" sz="2200" dirty="0">
              <a:solidFill>
                <a:srgbClr val="FF0000"/>
              </a:solidFill>
            </a:endParaRPr>
          </a:p>
        </p:txBody>
      </p:sp>
      <p:sp>
        <p:nvSpPr>
          <p:cNvPr id="20" name="TextBox 19">
            <a:extLst>
              <a:ext uri="{FF2B5EF4-FFF2-40B4-BE49-F238E27FC236}">
                <a16:creationId xmlns:a16="http://schemas.microsoft.com/office/drawing/2014/main" id="{0B81F9EF-5E7D-43AC-A972-789D9630F4E7}"/>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21" name="Rectangle 20">
            <a:extLst>
              <a:ext uri="{FF2B5EF4-FFF2-40B4-BE49-F238E27FC236}">
                <a16:creationId xmlns:a16="http://schemas.microsoft.com/office/drawing/2014/main" id="{B51C9E0B-27CB-4594-BA6A-90B1B93DD258}"/>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2" name="TextBox 21">
            <a:extLst>
              <a:ext uri="{FF2B5EF4-FFF2-40B4-BE49-F238E27FC236}">
                <a16:creationId xmlns:a16="http://schemas.microsoft.com/office/drawing/2014/main" id="{B873FF6D-538D-4B86-93A2-F86B8426FB9F}"/>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3" name="Rectangle 22">
            <a:extLst>
              <a:ext uri="{FF2B5EF4-FFF2-40B4-BE49-F238E27FC236}">
                <a16:creationId xmlns:a16="http://schemas.microsoft.com/office/drawing/2014/main" id="{EC7256AF-0814-4FE4-AE1A-1CB4A919A326}"/>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9</a:t>
            </a:r>
            <a:endParaRPr lang="nl-BE" dirty="0"/>
          </a:p>
        </p:txBody>
      </p:sp>
      <p:sp>
        <p:nvSpPr>
          <p:cNvPr id="24" name="Google Shape;2072;p45">
            <a:extLst>
              <a:ext uri="{FF2B5EF4-FFF2-40B4-BE49-F238E27FC236}">
                <a16:creationId xmlns:a16="http://schemas.microsoft.com/office/drawing/2014/main" id="{31B8461B-3C19-44B3-9066-C4AC3A8A0FB1}"/>
              </a:ext>
            </a:extLst>
          </p:cNvPr>
          <p:cNvSpPr txBox="1"/>
          <p:nvPr/>
        </p:nvSpPr>
        <p:spPr>
          <a:xfrm>
            <a:off x="573678" y="2058001"/>
            <a:ext cx="4928700" cy="79949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A total of 273 students </a:t>
            </a:r>
          </a:p>
          <a:p>
            <a:pPr marL="0" lvl="0" indent="0" algn="l" rtl="0">
              <a:spcBef>
                <a:spcPts val="0"/>
              </a:spcBef>
              <a:spcAft>
                <a:spcPts val="0"/>
              </a:spcAft>
              <a:buNone/>
            </a:pPr>
            <a:r>
              <a:rPr lang="en-US" sz="1700" b="1" dirty="0">
                <a:solidFill>
                  <a:srgbClr val="FF7C80"/>
                </a:solidFill>
                <a:latin typeface="Calibri"/>
                <a:ea typeface="Calibri"/>
                <a:cs typeface="Calibri"/>
                <a:sym typeface="Calibri"/>
              </a:rPr>
              <a:t>Do all students require the same teaching behavior?</a:t>
            </a:r>
            <a:r>
              <a:rPr lang="en-US" sz="1700" dirty="0">
                <a:latin typeface="Calibri"/>
                <a:ea typeface="Calibri"/>
                <a:cs typeface="Calibri"/>
                <a:sym typeface="Calibri"/>
              </a:rPr>
              <a:t>	</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45720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25" name="Google Shape;2072;p45">
            <a:extLst>
              <a:ext uri="{FF2B5EF4-FFF2-40B4-BE49-F238E27FC236}">
                <a16:creationId xmlns:a16="http://schemas.microsoft.com/office/drawing/2014/main" id="{C649B013-E6EA-4FC6-AFF2-3B77069D1D7A}"/>
              </a:ext>
            </a:extLst>
          </p:cNvPr>
          <p:cNvSpPr txBox="1"/>
          <p:nvPr/>
        </p:nvSpPr>
        <p:spPr>
          <a:xfrm>
            <a:off x="751799" y="3889928"/>
            <a:ext cx="8392201" cy="125820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Fitting Objective: </a:t>
            </a:r>
            <a:r>
              <a:rPr lang="en-US" sz="1700" dirty="0">
                <a:latin typeface="Calibri"/>
                <a:ea typeface="Calibri"/>
                <a:cs typeface="Calibri"/>
                <a:sym typeface="Calibri"/>
              </a:rPr>
              <a:t>Classification vs Regression</a:t>
            </a:r>
          </a:p>
        </p:txBody>
      </p:sp>
    </p:spTree>
    <p:extLst>
      <p:ext uri="{BB962C8B-B14F-4D97-AF65-F5344CB8AC3E}">
        <p14:creationId xmlns:p14="http://schemas.microsoft.com/office/powerpoint/2010/main" val="1647112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Problem Framing</a:t>
            </a:r>
            <a:endParaRPr sz="3200" dirty="0">
              <a:latin typeface="Quattrocento Sans" panose="020B0604020202020204" charset="0"/>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4" name="Left Brace 3">
            <a:extLst>
              <a:ext uri="{FF2B5EF4-FFF2-40B4-BE49-F238E27FC236}">
                <a16:creationId xmlns:a16="http://schemas.microsoft.com/office/drawing/2014/main" id="{426599FB-6636-44ED-8FFF-66D29B018954}"/>
              </a:ext>
            </a:extLst>
          </p:cNvPr>
          <p:cNvSpPr/>
          <p:nvPr/>
        </p:nvSpPr>
        <p:spPr>
          <a:xfrm>
            <a:off x="5502377" y="2058001"/>
            <a:ext cx="990600" cy="1058823"/>
          </a:xfrm>
          <a:prstGeom prst="leftBrace">
            <a:avLst/>
          </a:prstGeom>
          <a:ln w="19050" cmpd="sng">
            <a:solidFill>
              <a:srgbClr val="F39CA9"/>
            </a:solidFill>
            <a:headEnd type="triangle" w="lg" len="med"/>
            <a:tailEnd type="triangle" w="lg" len="med"/>
            <a:extLst>
              <a:ext uri="{C807C97D-BFC1-408E-A445-0C87EB9F89A2}">
                <ask:lineSketchStyleProps xmlns:ask="http://schemas.microsoft.com/office/drawing/2018/sketchyshapes" sd="1219033472">
                  <a:custGeom>
                    <a:avLst/>
                    <a:gdLst>
                      <a:gd name="connsiteX0" fmla="*/ 990600 w 990600"/>
                      <a:gd name="connsiteY0" fmla="*/ 1058823 h 1058823"/>
                      <a:gd name="connsiteX1" fmla="*/ 495300 w 990600"/>
                      <a:gd name="connsiteY1" fmla="*/ 976276 h 1058823"/>
                      <a:gd name="connsiteX2" fmla="*/ 495300 w 990600"/>
                      <a:gd name="connsiteY2" fmla="*/ 611958 h 1058823"/>
                      <a:gd name="connsiteX3" fmla="*/ 0 w 990600"/>
                      <a:gd name="connsiteY3" fmla="*/ 529411 h 1058823"/>
                      <a:gd name="connsiteX4" fmla="*/ 495300 w 990600"/>
                      <a:gd name="connsiteY4" fmla="*/ 446864 h 1058823"/>
                      <a:gd name="connsiteX5" fmla="*/ 495300 w 990600"/>
                      <a:gd name="connsiteY5" fmla="*/ 82547 h 1058823"/>
                      <a:gd name="connsiteX6" fmla="*/ 990600 w 990600"/>
                      <a:gd name="connsiteY6" fmla="*/ 0 h 1058823"/>
                      <a:gd name="connsiteX7" fmla="*/ 990600 w 990600"/>
                      <a:gd name="connsiteY7" fmla="*/ 1058823 h 1058823"/>
                      <a:gd name="connsiteX0" fmla="*/ 990600 w 990600"/>
                      <a:gd name="connsiteY0" fmla="*/ 1058823 h 1058823"/>
                      <a:gd name="connsiteX1" fmla="*/ 495300 w 990600"/>
                      <a:gd name="connsiteY1" fmla="*/ 976276 h 1058823"/>
                      <a:gd name="connsiteX2" fmla="*/ 495300 w 990600"/>
                      <a:gd name="connsiteY2" fmla="*/ 611958 h 1058823"/>
                      <a:gd name="connsiteX3" fmla="*/ 0 w 990600"/>
                      <a:gd name="connsiteY3" fmla="*/ 529411 h 1058823"/>
                      <a:gd name="connsiteX4" fmla="*/ 495300 w 990600"/>
                      <a:gd name="connsiteY4" fmla="*/ 446864 h 1058823"/>
                      <a:gd name="connsiteX5" fmla="*/ 495300 w 990600"/>
                      <a:gd name="connsiteY5" fmla="*/ 82547 h 1058823"/>
                      <a:gd name="connsiteX6" fmla="*/ 990600 w 990600"/>
                      <a:gd name="connsiteY6" fmla="*/ 0 h 1058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0600" h="1058823" stroke="0" extrusionOk="0">
                        <a:moveTo>
                          <a:pt x="990600" y="1058823"/>
                        </a:moveTo>
                        <a:cubicBezTo>
                          <a:pt x="709374" y="1054086"/>
                          <a:pt x="488058" y="1024583"/>
                          <a:pt x="495300" y="976276"/>
                        </a:cubicBezTo>
                        <a:cubicBezTo>
                          <a:pt x="490414" y="892397"/>
                          <a:pt x="472170" y="704759"/>
                          <a:pt x="495300" y="611958"/>
                        </a:cubicBezTo>
                        <a:cubicBezTo>
                          <a:pt x="481152" y="580186"/>
                          <a:pt x="268851" y="555365"/>
                          <a:pt x="0" y="529411"/>
                        </a:cubicBezTo>
                        <a:cubicBezTo>
                          <a:pt x="268605" y="526707"/>
                          <a:pt x="502781" y="496028"/>
                          <a:pt x="495300" y="446864"/>
                        </a:cubicBezTo>
                        <a:cubicBezTo>
                          <a:pt x="503381" y="399210"/>
                          <a:pt x="526590" y="214506"/>
                          <a:pt x="495300" y="82547"/>
                        </a:cubicBezTo>
                        <a:cubicBezTo>
                          <a:pt x="466903" y="32609"/>
                          <a:pt x="713894" y="2975"/>
                          <a:pt x="990600" y="0"/>
                        </a:cubicBezTo>
                        <a:cubicBezTo>
                          <a:pt x="972350" y="217353"/>
                          <a:pt x="979691" y="570789"/>
                          <a:pt x="990600" y="1058823"/>
                        </a:cubicBezTo>
                        <a:close/>
                      </a:path>
                      <a:path w="990600" h="1058823" fill="none" extrusionOk="0">
                        <a:moveTo>
                          <a:pt x="990600" y="1058823"/>
                        </a:moveTo>
                        <a:cubicBezTo>
                          <a:pt x="718007" y="1059357"/>
                          <a:pt x="498581" y="1022654"/>
                          <a:pt x="495300" y="976276"/>
                        </a:cubicBezTo>
                        <a:cubicBezTo>
                          <a:pt x="497710" y="799292"/>
                          <a:pt x="472972" y="700547"/>
                          <a:pt x="495300" y="611958"/>
                        </a:cubicBezTo>
                        <a:cubicBezTo>
                          <a:pt x="505958" y="582235"/>
                          <a:pt x="277643" y="571830"/>
                          <a:pt x="0" y="529411"/>
                        </a:cubicBezTo>
                        <a:cubicBezTo>
                          <a:pt x="277400" y="535346"/>
                          <a:pt x="500147" y="498391"/>
                          <a:pt x="495300" y="446864"/>
                        </a:cubicBezTo>
                        <a:cubicBezTo>
                          <a:pt x="506613" y="392804"/>
                          <a:pt x="479845" y="240606"/>
                          <a:pt x="495300" y="82547"/>
                        </a:cubicBezTo>
                        <a:cubicBezTo>
                          <a:pt x="468892" y="41294"/>
                          <a:pt x="686941" y="-20777"/>
                          <a:pt x="990600" y="0"/>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5" name="TextBox 4">
            <a:extLst>
              <a:ext uri="{FF2B5EF4-FFF2-40B4-BE49-F238E27FC236}">
                <a16:creationId xmlns:a16="http://schemas.microsoft.com/office/drawing/2014/main" id="{EE01EDB1-8BA8-4FCE-94E6-2EADF06BB740}"/>
              </a:ext>
            </a:extLst>
          </p:cNvPr>
          <p:cNvSpPr txBox="1"/>
          <p:nvPr/>
        </p:nvSpPr>
        <p:spPr>
          <a:xfrm>
            <a:off x="6571633" y="1852293"/>
            <a:ext cx="3909553" cy="369332"/>
          </a:xfrm>
          <a:prstGeom prst="rect">
            <a:avLst/>
          </a:prstGeom>
          <a:noFill/>
          <a:ln>
            <a:solidFill>
              <a:schemeClr val="accent1">
                <a:shade val="50000"/>
              </a:schemeClr>
            </a:solidFill>
          </a:ln>
        </p:spPr>
        <p:txBody>
          <a:bodyPr wrap="square" rtlCol="0">
            <a:spAutoFit/>
          </a:bodyPr>
          <a:lstStyle/>
          <a:p>
            <a:pPr algn="ctr"/>
            <a:r>
              <a:rPr lang="en-US" b="1" dirty="0"/>
              <a:t>Class 0: Students Scoring &lt; 8</a:t>
            </a:r>
            <a:endParaRPr lang="nl-BE" b="1" dirty="0"/>
          </a:p>
        </p:txBody>
      </p:sp>
      <p:sp>
        <p:nvSpPr>
          <p:cNvPr id="12" name="TextBox 11">
            <a:extLst>
              <a:ext uri="{FF2B5EF4-FFF2-40B4-BE49-F238E27FC236}">
                <a16:creationId xmlns:a16="http://schemas.microsoft.com/office/drawing/2014/main" id="{C59B2D55-06B8-4E4E-BED6-12523E5EF991}"/>
              </a:ext>
            </a:extLst>
          </p:cNvPr>
          <p:cNvSpPr txBox="1"/>
          <p:nvPr/>
        </p:nvSpPr>
        <p:spPr>
          <a:xfrm>
            <a:off x="6571634" y="2817889"/>
            <a:ext cx="3909552" cy="369332"/>
          </a:xfrm>
          <a:prstGeom prst="rect">
            <a:avLst/>
          </a:prstGeom>
          <a:noFill/>
          <a:ln>
            <a:solidFill>
              <a:schemeClr val="accent1">
                <a:shade val="50000"/>
              </a:schemeClr>
            </a:solidFill>
          </a:ln>
        </p:spPr>
        <p:txBody>
          <a:bodyPr wrap="square" rtlCol="0">
            <a:spAutoFit/>
          </a:bodyPr>
          <a:lstStyle/>
          <a:p>
            <a:pPr algn="ctr"/>
            <a:r>
              <a:rPr lang="en-US" b="1" dirty="0"/>
              <a:t>Class 2: Students Scoring &gt; 13</a:t>
            </a:r>
            <a:endParaRPr lang="nl-BE" b="1" dirty="0"/>
          </a:p>
        </p:txBody>
      </p:sp>
      <p:cxnSp>
        <p:nvCxnSpPr>
          <p:cNvPr id="9" name="Straight Arrow Connector 8">
            <a:extLst>
              <a:ext uri="{FF2B5EF4-FFF2-40B4-BE49-F238E27FC236}">
                <a16:creationId xmlns:a16="http://schemas.microsoft.com/office/drawing/2014/main" id="{AF8066D9-06C1-42D4-99A6-4CFE1533484C}"/>
              </a:ext>
            </a:extLst>
          </p:cNvPr>
          <p:cNvCxnSpPr>
            <a:cxnSpLocks/>
          </p:cNvCxnSpPr>
          <p:nvPr/>
        </p:nvCxnSpPr>
        <p:spPr>
          <a:xfrm>
            <a:off x="5394223" y="2585883"/>
            <a:ext cx="1098754" cy="0"/>
          </a:xfrm>
          <a:prstGeom prst="straightConnector1">
            <a:avLst/>
          </a:prstGeom>
          <a:ln w="19050">
            <a:solidFill>
              <a:srgbClr val="F39CA9"/>
            </a:solidFill>
            <a:tailEnd type="triangle" w="lg" len="med"/>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B4493C1-5F6E-4AFE-84B1-D086D01DAE17}"/>
              </a:ext>
            </a:extLst>
          </p:cNvPr>
          <p:cNvSpPr txBox="1"/>
          <p:nvPr/>
        </p:nvSpPr>
        <p:spPr>
          <a:xfrm>
            <a:off x="6571633" y="2335091"/>
            <a:ext cx="3909554" cy="369332"/>
          </a:xfrm>
          <a:prstGeom prst="rect">
            <a:avLst/>
          </a:prstGeom>
          <a:pattFill prst="pct30">
            <a:fgClr>
              <a:srgbClr val="F39CA9"/>
            </a:fgClr>
            <a:bgClr>
              <a:schemeClr val="bg1"/>
            </a:bgClr>
          </a:pattFill>
          <a:ln>
            <a:solidFill>
              <a:schemeClr val="accent1">
                <a:shade val="50000"/>
              </a:schemeClr>
            </a:solidFill>
          </a:ln>
        </p:spPr>
        <p:txBody>
          <a:bodyPr wrap="square" rtlCol="0">
            <a:spAutoFit/>
          </a:bodyPr>
          <a:lstStyle/>
          <a:p>
            <a:pPr algn="ctr"/>
            <a:r>
              <a:rPr lang="en-US" b="1" dirty="0"/>
              <a:t>Class 1: Students Scoring &gt; 8 and &lt; 13</a:t>
            </a:r>
            <a:endParaRPr lang="nl-BE" b="1" dirty="0"/>
          </a:p>
        </p:txBody>
      </p:sp>
      <p:sp>
        <p:nvSpPr>
          <p:cNvPr id="14" name="Google Shape;2072;p45">
            <a:extLst>
              <a:ext uri="{FF2B5EF4-FFF2-40B4-BE49-F238E27FC236}">
                <a16:creationId xmlns:a16="http://schemas.microsoft.com/office/drawing/2014/main" id="{C74011B3-9429-432A-AFDB-2F1A8BEA2EE2}"/>
              </a:ext>
            </a:extLst>
          </p:cNvPr>
          <p:cNvSpPr txBox="1"/>
          <p:nvPr/>
        </p:nvSpPr>
        <p:spPr>
          <a:xfrm>
            <a:off x="751800" y="3059118"/>
            <a:ext cx="8392201" cy="79949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are interested in Class 1: The “</a:t>
            </a:r>
            <a:r>
              <a:rPr lang="en-US" sz="1700" dirty="0" err="1">
                <a:latin typeface="Calibri"/>
                <a:ea typeface="Calibri"/>
                <a:cs typeface="Calibri"/>
                <a:sym typeface="Calibri"/>
              </a:rPr>
              <a:t>Borderliners</a:t>
            </a:r>
            <a:r>
              <a:rPr lang="en-US" sz="1700" dirty="0">
                <a:latin typeface="Calibri"/>
                <a:ea typeface="Calibri"/>
                <a:cs typeface="Calibri"/>
                <a:sym typeface="Calibri"/>
              </a:rPr>
              <a:t>”</a:t>
            </a:r>
          </a:p>
          <a:p>
            <a:pPr marL="0" lvl="0" indent="0" algn="l" rtl="0">
              <a:spcBef>
                <a:spcPts val="0"/>
              </a:spcBef>
              <a:spcAft>
                <a:spcPts val="0"/>
              </a:spcAft>
              <a:buNone/>
            </a:pPr>
            <a:r>
              <a:rPr lang="en-US" sz="1700" dirty="0">
                <a:latin typeface="Calibri"/>
                <a:ea typeface="Calibri"/>
                <a:cs typeface="Calibri"/>
                <a:sym typeface="Calibri"/>
              </a:rPr>
              <a:t>Students at risk &amp; students requiring some nudging to pass the course</a:t>
            </a:r>
            <a:endParaRPr sz="1700" dirty="0">
              <a:latin typeface="Calibri"/>
              <a:ea typeface="Calibri"/>
              <a:cs typeface="Calibri"/>
              <a:sym typeface="Calibri"/>
            </a:endParaRPr>
          </a:p>
        </p:txBody>
      </p:sp>
      <p:sp>
        <p:nvSpPr>
          <p:cNvPr id="15" name="Google Shape;2072;p45">
            <a:extLst>
              <a:ext uri="{FF2B5EF4-FFF2-40B4-BE49-F238E27FC236}">
                <a16:creationId xmlns:a16="http://schemas.microsoft.com/office/drawing/2014/main" id="{6458EBD3-EB2F-40B9-8C41-737CACECB2D3}"/>
              </a:ext>
            </a:extLst>
          </p:cNvPr>
          <p:cNvSpPr txBox="1"/>
          <p:nvPr/>
        </p:nvSpPr>
        <p:spPr>
          <a:xfrm>
            <a:off x="751800" y="3870489"/>
            <a:ext cx="8392201" cy="125820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Fitting Objective: </a:t>
            </a:r>
            <a:r>
              <a:rPr lang="en-US" sz="1700" dirty="0">
                <a:latin typeface="Calibri"/>
                <a:ea typeface="Calibri"/>
                <a:cs typeface="Calibri"/>
                <a:sym typeface="Calibri"/>
              </a:rPr>
              <a:t>Classification vs </a:t>
            </a:r>
            <a:r>
              <a:rPr lang="en-US" sz="1700" dirty="0">
                <a:solidFill>
                  <a:srgbClr val="FF7C80"/>
                </a:solidFill>
                <a:latin typeface="Calibri"/>
                <a:ea typeface="Calibri"/>
                <a:cs typeface="Calibri"/>
                <a:sym typeface="Calibri"/>
              </a:rPr>
              <a:t>Regression</a:t>
            </a:r>
          </a:p>
          <a:p>
            <a:pPr marL="0" lvl="0" indent="0" algn="l" rtl="0">
              <a:spcBef>
                <a:spcPts val="0"/>
              </a:spcBef>
              <a:spcAft>
                <a:spcPts val="0"/>
              </a:spcAft>
              <a:buNone/>
            </a:pPr>
            <a:endParaRPr lang="en-US" sz="1700" dirty="0">
              <a:solidFill>
                <a:srgbClr val="FF7C80"/>
              </a:solidFill>
              <a:latin typeface="Calibri"/>
              <a:ea typeface="Calibri"/>
              <a:cs typeface="Calibri"/>
              <a:sym typeface="Calibri"/>
            </a:endParaRPr>
          </a:p>
          <a:p>
            <a:pPr marL="285750" lvl="0" indent="-285750" algn="l" rtl="0">
              <a:spcBef>
                <a:spcPts val="0"/>
              </a:spcBef>
              <a:spcAft>
                <a:spcPts val="0"/>
              </a:spcAft>
              <a:buFont typeface="Arial" panose="020B0604020202020204" pitchFamily="34" charset="0"/>
              <a:buChar char="•"/>
            </a:pPr>
            <a:r>
              <a:rPr lang="en-US" sz="1700" dirty="0">
                <a:latin typeface="Calibri"/>
                <a:ea typeface="Calibri"/>
                <a:cs typeface="Calibri"/>
                <a:sym typeface="Calibri"/>
              </a:rPr>
              <a:t>Better view on models performance</a:t>
            </a:r>
          </a:p>
          <a:p>
            <a:pPr marL="285750" lvl="0" indent="-285750" algn="l" rtl="0">
              <a:spcBef>
                <a:spcPts val="0"/>
              </a:spcBef>
              <a:spcAft>
                <a:spcPts val="0"/>
              </a:spcAft>
              <a:buFont typeface="Arial" panose="020B0604020202020204" pitchFamily="34" charset="0"/>
              <a:buChar char="•"/>
            </a:pPr>
            <a:r>
              <a:rPr lang="en-US" sz="1700" dirty="0">
                <a:latin typeface="Calibri"/>
                <a:ea typeface="Calibri"/>
                <a:cs typeface="Calibri"/>
                <a:sym typeface="Calibri"/>
              </a:rPr>
              <a:t>Easier uncertainty quantification</a:t>
            </a:r>
            <a:endParaRPr sz="1700" dirty="0">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65C6F77B-4F50-487A-9CFE-B4CE64F0E0C6}"/>
              </a:ext>
            </a:extLst>
          </p:cNvPr>
          <p:cNvCxnSpPr/>
          <p:nvPr/>
        </p:nvCxnSpPr>
        <p:spPr>
          <a:xfrm>
            <a:off x="2389239" y="4109884"/>
            <a:ext cx="11700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Google Shape;2072;p45">
            <a:extLst>
              <a:ext uri="{FF2B5EF4-FFF2-40B4-BE49-F238E27FC236}">
                <a16:creationId xmlns:a16="http://schemas.microsoft.com/office/drawing/2014/main" id="{379E6B9D-2BCC-4E1C-937D-1B43A610D9BE}"/>
              </a:ext>
            </a:extLst>
          </p:cNvPr>
          <p:cNvSpPr txBox="1"/>
          <p:nvPr/>
        </p:nvSpPr>
        <p:spPr>
          <a:xfrm>
            <a:off x="751799" y="5148136"/>
            <a:ext cx="8392201" cy="125820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Performance Evaluation: </a:t>
            </a:r>
            <a:r>
              <a:rPr lang="en-US" sz="1700" dirty="0">
                <a:latin typeface="Calibri"/>
                <a:ea typeface="Calibri"/>
                <a:cs typeface="Calibri"/>
                <a:sym typeface="Calibri"/>
              </a:rPr>
              <a:t>Classification vs Regression</a:t>
            </a:r>
          </a:p>
        </p:txBody>
      </p:sp>
      <p:sp>
        <p:nvSpPr>
          <p:cNvPr id="20" name="Google Shape;4735;p74">
            <a:extLst>
              <a:ext uri="{FF2B5EF4-FFF2-40B4-BE49-F238E27FC236}">
                <a16:creationId xmlns:a16="http://schemas.microsoft.com/office/drawing/2014/main" id="{54711E47-5BFA-4D06-82CB-6A3D4CC3518E}"/>
              </a:ext>
            </a:extLst>
          </p:cNvPr>
          <p:cNvSpPr txBox="1">
            <a:spLocks/>
          </p:cNvSpPr>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lvl1pPr marL="609585" lvl="0" indent="-304792" algn="l" defTabSz="914400" rtl="0" eaLnBrk="1" latinLnBrk="0" hangingPunct="1">
              <a:lnSpc>
                <a:spcPct val="100000"/>
              </a:lnSpc>
              <a:spcBef>
                <a:spcPts val="1067"/>
              </a:spcBef>
              <a:spcAft>
                <a:spcPts val="0"/>
              </a:spcAft>
              <a:buClr>
                <a:schemeClr val="dk2"/>
              </a:buClr>
              <a:buSzPts val="1200"/>
              <a:buFont typeface="Arial" panose="020B0604020202020204" pitchFamily="34" charset="0"/>
              <a:buNone/>
              <a:defRPr sz="1600" b="1" i="1" kern="1200">
                <a:solidFill>
                  <a:schemeClr val="dk2"/>
                </a:solidFill>
                <a:latin typeface="Times New Roman"/>
                <a:ea typeface="Times New Roman"/>
                <a:cs typeface="Times New Roman"/>
                <a:sym typeface="Times New Roman"/>
              </a:defRPr>
            </a:lvl1pPr>
            <a:lvl2pPr marL="1219170" lvl="1" indent="-304792" algn="l" defTabSz="914400" rtl="0" eaLnBrk="1" latinLnBrk="0" hangingPunct="1">
              <a:lnSpc>
                <a:spcPct val="100000"/>
              </a:lnSpc>
              <a:spcBef>
                <a:spcPts val="533"/>
              </a:spcBef>
              <a:spcAft>
                <a:spcPts val="0"/>
              </a:spcAft>
              <a:buClr>
                <a:schemeClr val="dk1"/>
              </a:buClr>
              <a:buSzPts val="1400"/>
              <a:buFont typeface="Arial" panose="020B0604020202020204" pitchFamily="34" charset="0"/>
              <a:buNone/>
              <a:defRPr sz="2400" kern="1200">
                <a:solidFill>
                  <a:schemeClr val="tx1"/>
                </a:solidFill>
                <a:latin typeface="+mn-lt"/>
                <a:ea typeface="+mn-ea"/>
                <a:cs typeface="+mn-cs"/>
              </a:defRPr>
            </a:lvl2pPr>
            <a:lvl3pPr marL="1828754" lvl="2" indent="-423323" algn="l" defTabSz="914400" rtl="0" eaLnBrk="1" latinLnBrk="0" hangingPunct="1">
              <a:lnSpc>
                <a:spcPct val="100000"/>
              </a:lnSpc>
              <a:spcBef>
                <a:spcPts val="5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100000"/>
              </a:lnSpc>
              <a:spcBef>
                <a:spcPts val="5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304792" algn="l" defTabSz="914400" rtl="0" eaLnBrk="1" latinLnBrk="0" hangingPunct="1">
              <a:lnSpc>
                <a:spcPct val="100000"/>
              </a:lnSpc>
              <a:spcBef>
                <a:spcPts val="533"/>
              </a:spcBef>
              <a:spcAft>
                <a:spcPts val="0"/>
              </a:spcAft>
              <a:buClr>
                <a:schemeClr val="dk1"/>
              </a:buClr>
              <a:buSzPts val="1400"/>
              <a:buFont typeface="Arial" panose="020B0604020202020204" pitchFamily="34" charset="0"/>
              <a:buNone/>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533"/>
              </a:spcBef>
              <a:spcAft>
                <a:spcPts val="0"/>
              </a:spcAft>
              <a:buClr>
                <a:schemeClr val="dk1"/>
              </a:buClr>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533"/>
              </a:spcBef>
              <a:spcAft>
                <a:spcPts val="0"/>
              </a:spcAft>
              <a:buClr>
                <a:schemeClr val="dk1"/>
              </a:buClr>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533"/>
              </a:spcBef>
              <a:spcAft>
                <a:spcPts val="0"/>
              </a:spcAft>
              <a:buClr>
                <a:schemeClr val="dk1"/>
              </a:buClr>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533"/>
              </a:spcBef>
              <a:spcAft>
                <a:spcPts val="0"/>
              </a:spcAft>
              <a:buClr>
                <a:schemeClr val="dk1"/>
              </a:buClr>
              <a:buSzPts val="1400"/>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pPr>
            <a:r>
              <a:rPr lang="en-US" sz="2200">
                <a:solidFill>
                  <a:srgbClr val="FF0000"/>
                </a:solidFill>
              </a:rPr>
              <a:t>What Should I Forecast?</a:t>
            </a:r>
            <a:endParaRPr lang="en-US" sz="2200" dirty="0">
              <a:solidFill>
                <a:srgbClr val="FF0000"/>
              </a:solidFill>
            </a:endParaRPr>
          </a:p>
        </p:txBody>
      </p:sp>
      <p:sp>
        <p:nvSpPr>
          <p:cNvPr id="21" name="TextBox 20">
            <a:extLst>
              <a:ext uri="{FF2B5EF4-FFF2-40B4-BE49-F238E27FC236}">
                <a16:creationId xmlns:a16="http://schemas.microsoft.com/office/drawing/2014/main" id="{EE232CC5-CD2E-4DD8-89F7-5C999A944548}"/>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22" name="Rectangle 21">
            <a:extLst>
              <a:ext uri="{FF2B5EF4-FFF2-40B4-BE49-F238E27FC236}">
                <a16:creationId xmlns:a16="http://schemas.microsoft.com/office/drawing/2014/main" id="{A3FD22A3-CB45-4603-9AFD-CAB512159A81}"/>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3" name="TextBox 22">
            <a:extLst>
              <a:ext uri="{FF2B5EF4-FFF2-40B4-BE49-F238E27FC236}">
                <a16:creationId xmlns:a16="http://schemas.microsoft.com/office/drawing/2014/main" id="{A3B0DC3B-3B21-4608-B43D-82DA0CA573E8}"/>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4" name="Rectangle 23">
            <a:extLst>
              <a:ext uri="{FF2B5EF4-FFF2-40B4-BE49-F238E27FC236}">
                <a16:creationId xmlns:a16="http://schemas.microsoft.com/office/drawing/2014/main" id="{26836137-5A49-4BFB-B2FD-3C62646051CF}"/>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9</a:t>
            </a:r>
            <a:endParaRPr lang="nl-BE" dirty="0"/>
          </a:p>
        </p:txBody>
      </p:sp>
      <p:sp>
        <p:nvSpPr>
          <p:cNvPr id="26" name="Google Shape;2072;p45">
            <a:extLst>
              <a:ext uri="{FF2B5EF4-FFF2-40B4-BE49-F238E27FC236}">
                <a16:creationId xmlns:a16="http://schemas.microsoft.com/office/drawing/2014/main" id="{AB960B42-F967-4DF1-9AB9-0A38C403D7B2}"/>
              </a:ext>
            </a:extLst>
          </p:cNvPr>
          <p:cNvSpPr txBox="1"/>
          <p:nvPr/>
        </p:nvSpPr>
        <p:spPr>
          <a:xfrm>
            <a:off x="573678" y="2058001"/>
            <a:ext cx="4928700" cy="79949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A total of 273 students </a:t>
            </a:r>
          </a:p>
          <a:p>
            <a:pPr marL="0" lvl="0" indent="0" algn="l" rtl="0">
              <a:spcBef>
                <a:spcPts val="0"/>
              </a:spcBef>
              <a:spcAft>
                <a:spcPts val="0"/>
              </a:spcAft>
              <a:buNone/>
            </a:pPr>
            <a:r>
              <a:rPr lang="en-US" sz="1700" b="1" dirty="0">
                <a:solidFill>
                  <a:srgbClr val="FF7C80"/>
                </a:solidFill>
                <a:latin typeface="Calibri"/>
                <a:ea typeface="Calibri"/>
                <a:cs typeface="Calibri"/>
                <a:sym typeface="Calibri"/>
              </a:rPr>
              <a:t>Do all students require the same teaching behavior?</a:t>
            </a:r>
            <a:r>
              <a:rPr lang="en-US" sz="1700" dirty="0">
                <a:latin typeface="Calibri"/>
                <a:ea typeface="Calibri"/>
                <a:cs typeface="Calibri"/>
                <a:sym typeface="Calibri"/>
              </a:rPr>
              <a:t>	</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45720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Tree>
    <p:extLst>
      <p:ext uri="{BB962C8B-B14F-4D97-AF65-F5344CB8AC3E}">
        <p14:creationId xmlns:p14="http://schemas.microsoft.com/office/powerpoint/2010/main" val="2467972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Problem Framing</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What Should I Forecast?</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4" name="Left Brace 3">
            <a:extLst>
              <a:ext uri="{FF2B5EF4-FFF2-40B4-BE49-F238E27FC236}">
                <a16:creationId xmlns:a16="http://schemas.microsoft.com/office/drawing/2014/main" id="{426599FB-6636-44ED-8FFF-66D29B018954}"/>
              </a:ext>
            </a:extLst>
          </p:cNvPr>
          <p:cNvSpPr/>
          <p:nvPr/>
        </p:nvSpPr>
        <p:spPr>
          <a:xfrm>
            <a:off x="5502377" y="2058001"/>
            <a:ext cx="990600" cy="1058823"/>
          </a:xfrm>
          <a:prstGeom prst="leftBrace">
            <a:avLst/>
          </a:prstGeom>
          <a:ln w="19050" cmpd="sng">
            <a:solidFill>
              <a:srgbClr val="F39CA9"/>
            </a:solidFill>
            <a:headEnd type="triangle" w="lg" len="med"/>
            <a:tailEnd type="triangle" w="lg" len="med"/>
            <a:extLst>
              <a:ext uri="{C807C97D-BFC1-408E-A445-0C87EB9F89A2}">
                <ask:lineSketchStyleProps xmlns:ask="http://schemas.microsoft.com/office/drawing/2018/sketchyshapes" sd="1219033472">
                  <a:custGeom>
                    <a:avLst/>
                    <a:gdLst>
                      <a:gd name="connsiteX0" fmla="*/ 990600 w 990600"/>
                      <a:gd name="connsiteY0" fmla="*/ 1058823 h 1058823"/>
                      <a:gd name="connsiteX1" fmla="*/ 495300 w 990600"/>
                      <a:gd name="connsiteY1" fmla="*/ 976276 h 1058823"/>
                      <a:gd name="connsiteX2" fmla="*/ 495300 w 990600"/>
                      <a:gd name="connsiteY2" fmla="*/ 611958 h 1058823"/>
                      <a:gd name="connsiteX3" fmla="*/ 0 w 990600"/>
                      <a:gd name="connsiteY3" fmla="*/ 529411 h 1058823"/>
                      <a:gd name="connsiteX4" fmla="*/ 495300 w 990600"/>
                      <a:gd name="connsiteY4" fmla="*/ 446864 h 1058823"/>
                      <a:gd name="connsiteX5" fmla="*/ 495300 w 990600"/>
                      <a:gd name="connsiteY5" fmla="*/ 82547 h 1058823"/>
                      <a:gd name="connsiteX6" fmla="*/ 990600 w 990600"/>
                      <a:gd name="connsiteY6" fmla="*/ 0 h 1058823"/>
                      <a:gd name="connsiteX7" fmla="*/ 990600 w 990600"/>
                      <a:gd name="connsiteY7" fmla="*/ 1058823 h 1058823"/>
                      <a:gd name="connsiteX0" fmla="*/ 990600 w 990600"/>
                      <a:gd name="connsiteY0" fmla="*/ 1058823 h 1058823"/>
                      <a:gd name="connsiteX1" fmla="*/ 495300 w 990600"/>
                      <a:gd name="connsiteY1" fmla="*/ 976276 h 1058823"/>
                      <a:gd name="connsiteX2" fmla="*/ 495300 w 990600"/>
                      <a:gd name="connsiteY2" fmla="*/ 611958 h 1058823"/>
                      <a:gd name="connsiteX3" fmla="*/ 0 w 990600"/>
                      <a:gd name="connsiteY3" fmla="*/ 529411 h 1058823"/>
                      <a:gd name="connsiteX4" fmla="*/ 495300 w 990600"/>
                      <a:gd name="connsiteY4" fmla="*/ 446864 h 1058823"/>
                      <a:gd name="connsiteX5" fmla="*/ 495300 w 990600"/>
                      <a:gd name="connsiteY5" fmla="*/ 82547 h 1058823"/>
                      <a:gd name="connsiteX6" fmla="*/ 990600 w 990600"/>
                      <a:gd name="connsiteY6" fmla="*/ 0 h 1058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0600" h="1058823" stroke="0" extrusionOk="0">
                        <a:moveTo>
                          <a:pt x="990600" y="1058823"/>
                        </a:moveTo>
                        <a:cubicBezTo>
                          <a:pt x="709374" y="1054086"/>
                          <a:pt x="488058" y="1024583"/>
                          <a:pt x="495300" y="976276"/>
                        </a:cubicBezTo>
                        <a:cubicBezTo>
                          <a:pt x="490414" y="892397"/>
                          <a:pt x="472170" y="704759"/>
                          <a:pt x="495300" y="611958"/>
                        </a:cubicBezTo>
                        <a:cubicBezTo>
                          <a:pt x="481152" y="580186"/>
                          <a:pt x="268851" y="555365"/>
                          <a:pt x="0" y="529411"/>
                        </a:cubicBezTo>
                        <a:cubicBezTo>
                          <a:pt x="268605" y="526707"/>
                          <a:pt x="502781" y="496028"/>
                          <a:pt x="495300" y="446864"/>
                        </a:cubicBezTo>
                        <a:cubicBezTo>
                          <a:pt x="503381" y="399210"/>
                          <a:pt x="526590" y="214506"/>
                          <a:pt x="495300" y="82547"/>
                        </a:cubicBezTo>
                        <a:cubicBezTo>
                          <a:pt x="466903" y="32609"/>
                          <a:pt x="713894" y="2975"/>
                          <a:pt x="990600" y="0"/>
                        </a:cubicBezTo>
                        <a:cubicBezTo>
                          <a:pt x="972350" y="217353"/>
                          <a:pt x="979691" y="570789"/>
                          <a:pt x="990600" y="1058823"/>
                        </a:cubicBezTo>
                        <a:close/>
                      </a:path>
                      <a:path w="990600" h="1058823" fill="none" extrusionOk="0">
                        <a:moveTo>
                          <a:pt x="990600" y="1058823"/>
                        </a:moveTo>
                        <a:cubicBezTo>
                          <a:pt x="718007" y="1059357"/>
                          <a:pt x="498581" y="1022654"/>
                          <a:pt x="495300" y="976276"/>
                        </a:cubicBezTo>
                        <a:cubicBezTo>
                          <a:pt x="497710" y="799292"/>
                          <a:pt x="472972" y="700547"/>
                          <a:pt x="495300" y="611958"/>
                        </a:cubicBezTo>
                        <a:cubicBezTo>
                          <a:pt x="505958" y="582235"/>
                          <a:pt x="277643" y="571830"/>
                          <a:pt x="0" y="529411"/>
                        </a:cubicBezTo>
                        <a:cubicBezTo>
                          <a:pt x="277400" y="535346"/>
                          <a:pt x="500147" y="498391"/>
                          <a:pt x="495300" y="446864"/>
                        </a:cubicBezTo>
                        <a:cubicBezTo>
                          <a:pt x="506613" y="392804"/>
                          <a:pt x="479845" y="240606"/>
                          <a:pt x="495300" y="82547"/>
                        </a:cubicBezTo>
                        <a:cubicBezTo>
                          <a:pt x="468892" y="41294"/>
                          <a:pt x="686941" y="-20777"/>
                          <a:pt x="990600" y="0"/>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5" name="TextBox 4">
            <a:extLst>
              <a:ext uri="{FF2B5EF4-FFF2-40B4-BE49-F238E27FC236}">
                <a16:creationId xmlns:a16="http://schemas.microsoft.com/office/drawing/2014/main" id="{EE01EDB1-8BA8-4FCE-94E6-2EADF06BB740}"/>
              </a:ext>
            </a:extLst>
          </p:cNvPr>
          <p:cNvSpPr txBox="1"/>
          <p:nvPr/>
        </p:nvSpPr>
        <p:spPr>
          <a:xfrm>
            <a:off x="6571633" y="1852293"/>
            <a:ext cx="3909553" cy="369332"/>
          </a:xfrm>
          <a:prstGeom prst="rect">
            <a:avLst/>
          </a:prstGeom>
          <a:noFill/>
          <a:ln>
            <a:solidFill>
              <a:schemeClr val="accent1">
                <a:shade val="50000"/>
              </a:schemeClr>
            </a:solidFill>
          </a:ln>
        </p:spPr>
        <p:txBody>
          <a:bodyPr wrap="square" rtlCol="0">
            <a:spAutoFit/>
          </a:bodyPr>
          <a:lstStyle/>
          <a:p>
            <a:pPr algn="ctr"/>
            <a:r>
              <a:rPr lang="en-US" b="1" dirty="0"/>
              <a:t>Class 0: Students Scoring &lt; 8</a:t>
            </a:r>
            <a:endParaRPr lang="nl-BE" b="1" dirty="0"/>
          </a:p>
        </p:txBody>
      </p:sp>
      <p:sp>
        <p:nvSpPr>
          <p:cNvPr id="12" name="TextBox 11">
            <a:extLst>
              <a:ext uri="{FF2B5EF4-FFF2-40B4-BE49-F238E27FC236}">
                <a16:creationId xmlns:a16="http://schemas.microsoft.com/office/drawing/2014/main" id="{C59B2D55-06B8-4E4E-BED6-12523E5EF991}"/>
              </a:ext>
            </a:extLst>
          </p:cNvPr>
          <p:cNvSpPr txBox="1"/>
          <p:nvPr/>
        </p:nvSpPr>
        <p:spPr>
          <a:xfrm>
            <a:off x="6571634" y="2817889"/>
            <a:ext cx="3909552" cy="369332"/>
          </a:xfrm>
          <a:prstGeom prst="rect">
            <a:avLst/>
          </a:prstGeom>
          <a:noFill/>
          <a:ln>
            <a:solidFill>
              <a:schemeClr val="accent1">
                <a:shade val="50000"/>
              </a:schemeClr>
            </a:solidFill>
          </a:ln>
        </p:spPr>
        <p:txBody>
          <a:bodyPr wrap="square" rtlCol="0">
            <a:spAutoFit/>
          </a:bodyPr>
          <a:lstStyle/>
          <a:p>
            <a:pPr algn="ctr"/>
            <a:r>
              <a:rPr lang="en-US" b="1" dirty="0"/>
              <a:t>Class 2: Students Scoring &gt; 13</a:t>
            </a:r>
            <a:endParaRPr lang="nl-BE" b="1" dirty="0"/>
          </a:p>
        </p:txBody>
      </p:sp>
      <p:cxnSp>
        <p:nvCxnSpPr>
          <p:cNvPr id="9" name="Straight Arrow Connector 8">
            <a:extLst>
              <a:ext uri="{FF2B5EF4-FFF2-40B4-BE49-F238E27FC236}">
                <a16:creationId xmlns:a16="http://schemas.microsoft.com/office/drawing/2014/main" id="{AF8066D9-06C1-42D4-99A6-4CFE1533484C}"/>
              </a:ext>
            </a:extLst>
          </p:cNvPr>
          <p:cNvCxnSpPr>
            <a:cxnSpLocks/>
          </p:cNvCxnSpPr>
          <p:nvPr/>
        </p:nvCxnSpPr>
        <p:spPr>
          <a:xfrm>
            <a:off x="5394223" y="2585883"/>
            <a:ext cx="1098754" cy="0"/>
          </a:xfrm>
          <a:prstGeom prst="straightConnector1">
            <a:avLst/>
          </a:prstGeom>
          <a:ln w="19050">
            <a:solidFill>
              <a:srgbClr val="F39CA9"/>
            </a:solidFill>
            <a:tailEnd type="triangle" w="lg" len="med"/>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B4493C1-5F6E-4AFE-84B1-D086D01DAE17}"/>
              </a:ext>
            </a:extLst>
          </p:cNvPr>
          <p:cNvSpPr txBox="1"/>
          <p:nvPr/>
        </p:nvSpPr>
        <p:spPr>
          <a:xfrm>
            <a:off x="6571633" y="2335091"/>
            <a:ext cx="3909554" cy="369332"/>
          </a:xfrm>
          <a:prstGeom prst="rect">
            <a:avLst/>
          </a:prstGeom>
          <a:pattFill prst="pct30">
            <a:fgClr>
              <a:srgbClr val="F39CA9"/>
            </a:fgClr>
            <a:bgClr>
              <a:schemeClr val="bg1"/>
            </a:bgClr>
          </a:pattFill>
          <a:ln>
            <a:solidFill>
              <a:schemeClr val="accent1">
                <a:shade val="50000"/>
              </a:schemeClr>
            </a:solidFill>
          </a:ln>
        </p:spPr>
        <p:txBody>
          <a:bodyPr wrap="square" rtlCol="0">
            <a:spAutoFit/>
          </a:bodyPr>
          <a:lstStyle/>
          <a:p>
            <a:pPr algn="ctr"/>
            <a:r>
              <a:rPr lang="en-US" b="1" dirty="0"/>
              <a:t>Class 1: Students Scoring &gt; 8 and &lt; 13</a:t>
            </a:r>
            <a:endParaRPr lang="nl-BE" b="1" dirty="0"/>
          </a:p>
        </p:txBody>
      </p:sp>
      <p:sp>
        <p:nvSpPr>
          <p:cNvPr id="14" name="Google Shape;2072;p45">
            <a:extLst>
              <a:ext uri="{FF2B5EF4-FFF2-40B4-BE49-F238E27FC236}">
                <a16:creationId xmlns:a16="http://schemas.microsoft.com/office/drawing/2014/main" id="{C74011B3-9429-432A-AFDB-2F1A8BEA2EE2}"/>
              </a:ext>
            </a:extLst>
          </p:cNvPr>
          <p:cNvSpPr txBox="1"/>
          <p:nvPr/>
        </p:nvSpPr>
        <p:spPr>
          <a:xfrm>
            <a:off x="751800" y="3059118"/>
            <a:ext cx="8392201" cy="79949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are interested in Class 1: The “</a:t>
            </a:r>
            <a:r>
              <a:rPr lang="en-US" sz="1700" dirty="0" err="1">
                <a:latin typeface="Calibri"/>
                <a:ea typeface="Calibri"/>
                <a:cs typeface="Calibri"/>
                <a:sym typeface="Calibri"/>
              </a:rPr>
              <a:t>Borderliners</a:t>
            </a:r>
            <a:r>
              <a:rPr lang="en-US" sz="1700" dirty="0">
                <a:latin typeface="Calibri"/>
                <a:ea typeface="Calibri"/>
                <a:cs typeface="Calibri"/>
                <a:sym typeface="Calibri"/>
              </a:rPr>
              <a:t>”</a:t>
            </a:r>
          </a:p>
          <a:p>
            <a:pPr marL="0" lvl="0" indent="0" algn="l" rtl="0">
              <a:spcBef>
                <a:spcPts val="0"/>
              </a:spcBef>
              <a:spcAft>
                <a:spcPts val="0"/>
              </a:spcAft>
              <a:buNone/>
            </a:pPr>
            <a:r>
              <a:rPr lang="en-US" sz="1700" dirty="0">
                <a:latin typeface="Calibri"/>
                <a:ea typeface="Calibri"/>
                <a:cs typeface="Calibri"/>
                <a:sym typeface="Calibri"/>
              </a:rPr>
              <a:t>Students at risk &amp; students requiring some nudging to pass the course</a:t>
            </a:r>
            <a:endParaRPr sz="1700" dirty="0">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65C6F77B-4F50-487A-9CFE-B4CE64F0E0C6}"/>
              </a:ext>
            </a:extLst>
          </p:cNvPr>
          <p:cNvCxnSpPr/>
          <p:nvPr/>
        </p:nvCxnSpPr>
        <p:spPr>
          <a:xfrm>
            <a:off x="2389239" y="4109884"/>
            <a:ext cx="11700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1666DF7-32AD-4556-8E27-80021D3A306F}"/>
              </a:ext>
            </a:extLst>
          </p:cNvPr>
          <p:cNvCxnSpPr>
            <a:cxnSpLocks/>
          </p:cNvCxnSpPr>
          <p:nvPr/>
        </p:nvCxnSpPr>
        <p:spPr>
          <a:xfrm>
            <a:off x="4406510" y="5383161"/>
            <a:ext cx="10827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F513DC9-7E91-488A-9EB9-EE8773A80A97}"/>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22" name="Rectangle 21">
            <a:extLst>
              <a:ext uri="{FF2B5EF4-FFF2-40B4-BE49-F238E27FC236}">
                <a16:creationId xmlns:a16="http://schemas.microsoft.com/office/drawing/2014/main" id="{28C8B863-86DA-482E-9C23-2C75D8236125}"/>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3" name="TextBox 22">
            <a:extLst>
              <a:ext uri="{FF2B5EF4-FFF2-40B4-BE49-F238E27FC236}">
                <a16:creationId xmlns:a16="http://schemas.microsoft.com/office/drawing/2014/main" id="{100722E4-393F-4244-8468-652A58F617EF}"/>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4" name="Rectangle 23">
            <a:extLst>
              <a:ext uri="{FF2B5EF4-FFF2-40B4-BE49-F238E27FC236}">
                <a16:creationId xmlns:a16="http://schemas.microsoft.com/office/drawing/2014/main" id="{26F4D884-7C82-4598-9554-91B2067102EF}"/>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9</a:t>
            </a:r>
            <a:endParaRPr lang="nl-BE" dirty="0"/>
          </a:p>
        </p:txBody>
      </p:sp>
      <p:sp>
        <p:nvSpPr>
          <p:cNvPr id="25" name="Google Shape;2072;p45">
            <a:extLst>
              <a:ext uri="{FF2B5EF4-FFF2-40B4-BE49-F238E27FC236}">
                <a16:creationId xmlns:a16="http://schemas.microsoft.com/office/drawing/2014/main" id="{7AD7801D-AF74-45E8-AE15-0705AEB35BB7}"/>
              </a:ext>
            </a:extLst>
          </p:cNvPr>
          <p:cNvSpPr txBox="1"/>
          <p:nvPr/>
        </p:nvSpPr>
        <p:spPr>
          <a:xfrm>
            <a:off x="573678" y="2058001"/>
            <a:ext cx="4928700" cy="79949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A total of 273 students </a:t>
            </a:r>
          </a:p>
          <a:p>
            <a:pPr marL="0" lvl="0" indent="0" algn="l" rtl="0">
              <a:spcBef>
                <a:spcPts val="0"/>
              </a:spcBef>
              <a:spcAft>
                <a:spcPts val="0"/>
              </a:spcAft>
              <a:buNone/>
            </a:pPr>
            <a:r>
              <a:rPr lang="en-US" sz="1700" b="1" dirty="0">
                <a:solidFill>
                  <a:srgbClr val="FF7C80"/>
                </a:solidFill>
                <a:latin typeface="Calibri"/>
                <a:ea typeface="Calibri"/>
                <a:cs typeface="Calibri"/>
                <a:sym typeface="Calibri"/>
              </a:rPr>
              <a:t>Do all students require the same teaching behavior?</a:t>
            </a:r>
            <a:r>
              <a:rPr lang="en-US" sz="1700" dirty="0">
                <a:latin typeface="Calibri"/>
                <a:ea typeface="Calibri"/>
                <a:cs typeface="Calibri"/>
                <a:sym typeface="Calibri"/>
              </a:rPr>
              <a:t>	</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45720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26" name="Google Shape;2072;p45">
            <a:extLst>
              <a:ext uri="{FF2B5EF4-FFF2-40B4-BE49-F238E27FC236}">
                <a16:creationId xmlns:a16="http://schemas.microsoft.com/office/drawing/2014/main" id="{E89BC2EE-44FD-4C51-8803-D4E0A02F9B7D}"/>
              </a:ext>
            </a:extLst>
          </p:cNvPr>
          <p:cNvSpPr txBox="1"/>
          <p:nvPr/>
        </p:nvSpPr>
        <p:spPr>
          <a:xfrm>
            <a:off x="751799" y="3889928"/>
            <a:ext cx="8392201" cy="125820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Fitting Objective: </a:t>
            </a:r>
            <a:r>
              <a:rPr lang="en-US" sz="1700" dirty="0">
                <a:latin typeface="Calibri"/>
                <a:ea typeface="Calibri"/>
                <a:cs typeface="Calibri"/>
                <a:sym typeface="Calibri"/>
              </a:rPr>
              <a:t>Classification vs </a:t>
            </a:r>
            <a:r>
              <a:rPr lang="en-US" sz="1700" dirty="0">
                <a:solidFill>
                  <a:srgbClr val="FF7C80"/>
                </a:solidFill>
                <a:latin typeface="Calibri"/>
                <a:ea typeface="Calibri"/>
                <a:cs typeface="Calibri"/>
                <a:sym typeface="Calibri"/>
              </a:rPr>
              <a:t>Regression</a:t>
            </a:r>
          </a:p>
          <a:p>
            <a:pPr marL="0" lvl="0" indent="0" algn="l" rtl="0">
              <a:spcBef>
                <a:spcPts val="0"/>
              </a:spcBef>
              <a:spcAft>
                <a:spcPts val="0"/>
              </a:spcAft>
              <a:buNone/>
            </a:pPr>
            <a:endParaRPr lang="en-US" sz="1700" dirty="0">
              <a:solidFill>
                <a:srgbClr val="FF7C80"/>
              </a:solidFill>
              <a:latin typeface="Calibri"/>
              <a:ea typeface="Calibri"/>
              <a:cs typeface="Calibri"/>
              <a:sym typeface="Calibri"/>
            </a:endParaRPr>
          </a:p>
          <a:p>
            <a:pPr marL="285750" lvl="0" indent="-285750" algn="l" rtl="0">
              <a:spcBef>
                <a:spcPts val="0"/>
              </a:spcBef>
              <a:spcAft>
                <a:spcPts val="0"/>
              </a:spcAft>
              <a:buFont typeface="Arial" panose="020B0604020202020204" pitchFamily="34" charset="0"/>
              <a:buChar char="•"/>
            </a:pPr>
            <a:r>
              <a:rPr lang="en-US" sz="1700" dirty="0">
                <a:latin typeface="Calibri"/>
                <a:ea typeface="Calibri"/>
                <a:cs typeface="Calibri"/>
                <a:sym typeface="Calibri"/>
              </a:rPr>
              <a:t>Better view on models performance</a:t>
            </a:r>
          </a:p>
          <a:p>
            <a:pPr marL="285750" lvl="0" indent="-285750" algn="l" rtl="0">
              <a:spcBef>
                <a:spcPts val="0"/>
              </a:spcBef>
              <a:spcAft>
                <a:spcPts val="0"/>
              </a:spcAft>
              <a:buFont typeface="Arial" panose="020B0604020202020204" pitchFamily="34" charset="0"/>
              <a:buChar char="•"/>
            </a:pPr>
            <a:r>
              <a:rPr lang="en-US" sz="1700" dirty="0">
                <a:latin typeface="Calibri"/>
                <a:ea typeface="Calibri"/>
                <a:cs typeface="Calibri"/>
                <a:sym typeface="Calibri"/>
              </a:rPr>
              <a:t>Easier uncertainty quantification</a:t>
            </a:r>
            <a:endParaRPr sz="1700" dirty="0">
              <a:latin typeface="Calibri"/>
              <a:ea typeface="Calibri"/>
              <a:cs typeface="Calibri"/>
              <a:sym typeface="Calibri"/>
            </a:endParaRPr>
          </a:p>
        </p:txBody>
      </p:sp>
      <p:sp>
        <p:nvSpPr>
          <p:cNvPr id="27" name="Google Shape;2072;p45">
            <a:extLst>
              <a:ext uri="{FF2B5EF4-FFF2-40B4-BE49-F238E27FC236}">
                <a16:creationId xmlns:a16="http://schemas.microsoft.com/office/drawing/2014/main" id="{A5E2F6C7-1FE9-4539-B8F0-CFB445A9314B}"/>
              </a:ext>
            </a:extLst>
          </p:cNvPr>
          <p:cNvSpPr txBox="1"/>
          <p:nvPr/>
        </p:nvSpPr>
        <p:spPr>
          <a:xfrm>
            <a:off x="751799" y="5148136"/>
            <a:ext cx="8392201" cy="125820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Performance Evaluation: </a:t>
            </a:r>
            <a:r>
              <a:rPr lang="en-US" sz="1700" dirty="0">
                <a:solidFill>
                  <a:srgbClr val="FF7C80"/>
                </a:solidFill>
                <a:latin typeface="Calibri"/>
                <a:ea typeface="Calibri"/>
                <a:cs typeface="Calibri"/>
                <a:sym typeface="Calibri"/>
              </a:rPr>
              <a:t>Classification</a:t>
            </a:r>
            <a:r>
              <a:rPr lang="en-US" sz="1700" dirty="0">
                <a:latin typeface="Calibri"/>
                <a:ea typeface="Calibri"/>
                <a:cs typeface="Calibri"/>
                <a:sym typeface="Calibri"/>
              </a:rPr>
              <a:t> vs Regression</a:t>
            </a:r>
          </a:p>
          <a:p>
            <a:pPr marL="285750" lvl="0" indent="-285750" algn="l" rtl="0">
              <a:spcBef>
                <a:spcPts val="0"/>
              </a:spcBef>
              <a:spcAft>
                <a:spcPts val="0"/>
              </a:spcAft>
              <a:buFont typeface="Arial" panose="020B0604020202020204" pitchFamily="34" charset="0"/>
              <a:buChar char="•"/>
            </a:pPr>
            <a:r>
              <a:rPr lang="en-US" sz="1700" dirty="0">
                <a:latin typeface="Calibri"/>
                <a:ea typeface="Calibri"/>
                <a:cs typeface="Calibri"/>
                <a:sym typeface="Calibri"/>
              </a:rPr>
              <a:t>Our aim is to identify the students at risk </a:t>
            </a:r>
          </a:p>
          <a:p>
            <a:pPr marL="285750" lvl="0" indent="-285750" algn="l" rtl="0">
              <a:spcBef>
                <a:spcPts val="0"/>
              </a:spcBef>
              <a:spcAft>
                <a:spcPts val="0"/>
              </a:spcAft>
              <a:buFont typeface="Arial" panose="020B0604020202020204" pitchFamily="34" charset="0"/>
              <a:buChar char="•"/>
            </a:pPr>
            <a:r>
              <a:rPr lang="en-US" sz="1700" dirty="0">
                <a:latin typeface="Calibri"/>
                <a:ea typeface="Calibri"/>
                <a:cs typeface="Calibri"/>
                <a:sym typeface="Calibri"/>
              </a:rPr>
              <a:t>An “easier” task </a:t>
            </a:r>
          </a:p>
          <a:p>
            <a:pPr marL="285750" lvl="0" indent="-285750" algn="l" rtl="0">
              <a:spcBef>
                <a:spcPts val="0"/>
              </a:spcBef>
              <a:spcAft>
                <a:spcPts val="0"/>
              </a:spcAft>
              <a:buFont typeface="Arial" panose="020B0604020202020204" pitchFamily="34" charset="0"/>
              <a:buChar char="•"/>
            </a:pPr>
            <a:r>
              <a:rPr lang="en-US" sz="1700" dirty="0">
                <a:latin typeface="Calibri"/>
                <a:ea typeface="Calibri"/>
                <a:cs typeface="Calibri"/>
                <a:sym typeface="Calibri"/>
              </a:rPr>
              <a:t>Not so interested in the actual grades</a:t>
            </a:r>
          </a:p>
          <a:p>
            <a:pPr marL="285750" lvl="0" indent="-285750" algn="l" rtl="0">
              <a:spcBef>
                <a:spcPts val="0"/>
              </a:spcBef>
              <a:spcAft>
                <a:spcPts val="0"/>
              </a:spcAft>
              <a:buFont typeface="Arial" panose="020B0604020202020204" pitchFamily="34" charset="0"/>
              <a:buChar char="•"/>
            </a:pPr>
            <a:endParaRPr sz="1700" dirty="0">
              <a:latin typeface="Calibri"/>
              <a:ea typeface="Calibri"/>
              <a:cs typeface="Calibri"/>
              <a:sym typeface="Calibri"/>
            </a:endParaRPr>
          </a:p>
        </p:txBody>
      </p:sp>
    </p:spTree>
    <p:extLst>
      <p:ext uri="{BB962C8B-B14F-4D97-AF65-F5344CB8AC3E}">
        <p14:creationId xmlns:p14="http://schemas.microsoft.com/office/powerpoint/2010/main" val="2644297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Problem Framing</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What Should I Forecast?</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4" name="Left Brace 3">
            <a:extLst>
              <a:ext uri="{FF2B5EF4-FFF2-40B4-BE49-F238E27FC236}">
                <a16:creationId xmlns:a16="http://schemas.microsoft.com/office/drawing/2014/main" id="{426599FB-6636-44ED-8FFF-66D29B018954}"/>
              </a:ext>
            </a:extLst>
          </p:cNvPr>
          <p:cNvSpPr/>
          <p:nvPr/>
        </p:nvSpPr>
        <p:spPr>
          <a:xfrm>
            <a:off x="5502377" y="2058001"/>
            <a:ext cx="990600" cy="1058823"/>
          </a:xfrm>
          <a:prstGeom prst="leftBrace">
            <a:avLst/>
          </a:prstGeom>
          <a:ln w="19050" cmpd="sng">
            <a:solidFill>
              <a:srgbClr val="F39CA9"/>
            </a:solidFill>
            <a:headEnd type="triangle" w="lg" len="med"/>
            <a:tailEnd type="triangle" w="lg" len="med"/>
            <a:extLst>
              <a:ext uri="{C807C97D-BFC1-408E-A445-0C87EB9F89A2}">
                <ask:lineSketchStyleProps xmlns:ask="http://schemas.microsoft.com/office/drawing/2018/sketchyshapes" sd="1219033472">
                  <a:custGeom>
                    <a:avLst/>
                    <a:gdLst>
                      <a:gd name="connsiteX0" fmla="*/ 990600 w 990600"/>
                      <a:gd name="connsiteY0" fmla="*/ 1058823 h 1058823"/>
                      <a:gd name="connsiteX1" fmla="*/ 495300 w 990600"/>
                      <a:gd name="connsiteY1" fmla="*/ 976276 h 1058823"/>
                      <a:gd name="connsiteX2" fmla="*/ 495300 w 990600"/>
                      <a:gd name="connsiteY2" fmla="*/ 611958 h 1058823"/>
                      <a:gd name="connsiteX3" fmla="*/ 0 w 990600"/>
                      <a:gd name="connsiteY3" fmla="*/ 529411 h 1058823"/>
                      <a:gd name="connsiteX4" fmla="*/ 495300 w 990600"/>
                      <a:gd name="connsiteY4" fmla="*/ 446864 h 1058823"/>
                      <a:gd name="connsiteX5" fmla="*/ 495300 w 990600"/>
                      <a:gd name="connsiteY5" fmla="*/ 82547 h 1058823"/>
                      <a:gd name="connsiteX6" fmla="*/ 990600 w 990600"/>
                      <a:gd name="connsiteY6" fmla="*/ 0 h 1058823"/>
                      <a:gd name="connsiteX7" fmla="*/ 990600 w 990600"/>
                      <a:gd name="connsiteY7" fmla="*/ 1058823 h 1058823"/>
                      <a:gd name="connsiteX0" fmla="*/ 990600 w 990600"/>
                      <a:gd name="connsiteY0" fmla="*/ 1058823 h 1058823"/>
                      <a:gd name="connsiteX1" fmla="*/ 495300 w 990600"/>
                      <a:gd name="connsiteY1" fmla="*/ 976276 h 1058823"/>
                      <a:gd name="connsiteX2" fmla="*/ 495300 w 990600"/>
                      <a:gd name="connsiteY2" fmla="*/ 611958 h 1058823"/>
                      <a:gd name="connsiteX3" fmla="*/ 0 w 990600"/>
                      <a:gd name="connsiteY3" fmla="*/ 529411 h 1058823"/>
                      <a:gd name="connsiteX4" fmla="*/ 495300 w 990600"/>
                      <a:gd name="connsiteY4" fmla="*/ 446864 h 1058823"/>
                      <a:gd name="connsiteX5" fmla="*/ 495300 w 990600"/>
                      <a:gd name="connsiteY5" fmla="*/ 82547 h 1058823"/>
                      <a:gd name="connsiteX6" fmla="*/ 990600 w 990600"/>
                      <a:gd name="connsiteY6" fmla="*/ 0 h 1058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0600" h="1058823" stroke="0" extrusionOk="0">
                        <a:moveTo>
                          <a:pt x="990600" y="1058823"/>
                        </a:moveTo>
                        <a:cubicBezTo>
                          <a:pt x="709374" y="1054086"/>
                          <a:pt x="488058" y="1024583"/>
                          <a:pt x="495300" y="976276"/>
                        </a:cubicBezTo>
                        <a:cubicBezTo>
                          <a:pt x="490414" y="892397"/>
                          <a:pt x="472170" y="704759"/>
                          <a:pt x="495300" y="611958"/>
                        </a:cubicBezTo>
                        <a:cubicBezTo>
                          <a:pt x="481152" y="580186"/>
                          <a:pt x="268851" y="555365"/>
                          <a:pt x="0" y="529411"/>
                        </a:cubicBezTo>
                        <a:cubicBezTo>
                          <a:pt x="268605" y="526707"/>
                          <a:pt x="502781" y="496028"/>
                          <a:pt x="495300" y="446864"/>
                        </a:cubicBezTo>
                        <a:cubicBezTo>
                          <a:pt x="503381" y="399210"/>
                          <a:pt x="526590" y="214506"/>
                          <a:pt x="495300" y="82547"/>
                        </a:cubicBezTo>
                        <a:cubicBezTo>
                          <a:pt x="466903" y="32609"/>
                          <a:pt x="713894" y="2975"/>
                          <a:pt x="990600" y="0"/>
                        </a:cubicBezTo>
                        <a:cubicBezTo>
                          <a:pt x="972350" y="217353"/>
                          <a:pt x="979691" y="570789"/>
                          <a:pt x="990600" y="1058823"/>
                        </a:cubicBezTo>
                        <a:close/>
                      </a:path>
                      <a:path w="990600" h="1058823" fill="none" extrusionOk="0">
                        <a:moveTo>
                          <a:pt x="990600" y="1058823"/>
                        </a:moveTo>
                        <a:cubicBezTo>
                          <a:pt x="718007" y="1059357"/>
                          <a:pt x="498581" y="1022654"/>
                          <a:pt x="495300" y="976276"/>
                        </a:cubicBezTo>
                        <a:cubicBezTo>
                          <a:pt x="497710" y="799292"/>
                          <a:pt x="472972" y="700547"/>
                          <a:pt x="495300" y="611958"/>
                        </a:cubicBezTo>
                        <a:cubicBezTo>
                          <a:pt x="505958" y="582235"/>
                          <a:pt x="277643" y="571830"/>
                          <a:pt x="0" y="529411"/>
                        </a:cubicBezTo>
                        <a:cubicBezTo>
                          <a:pt x="277400" y="535346"/>
                          <a:pt x="500147" y="498391"/>
                          <a:pt x="495300" y="446864"/>
                        </a:cubicBezTo>
                        <a:cubicBezTo>
                          <a:pt x="506613" y="392804"/>
                          <a:pt x="479845" y="240606"/>
                          <a:pt x="495300" y="82547"/>
                        </a:cubicBezTo>
                        <a:cubicBezTo>
                          <a:pt x="468892" y="41294"/>
                          <a:pt x="686941" y="-20777"/>
                          <a:pt x="990600" y="0"/>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5" name="TextBox 4">
            <a:extLst>
              <a:ext uri="{FF2B5EF4-FFF2-40B4-BE49-F238E27FC236}">
                <a16:creationId xmlns:a16="http://schemas.microsoft.com/office/drawing/2014/main" id="{EE01EDB1-8BA8-4FCE-94E6-2EADF06BB740}"/>
              </a:ext>
            </a:extLst>
          </p:cNvPr>
          <p:cNvSpPr txBox="1"/>
          <p:nvPr/>
        </p:nvSpPr>
        <p:spPr>
          <a:xfrm>
            <a:off x="6571633" y="1852293"/>
            <a:ext cx="3909553" cy="369332"/>
          </a:xfrm>
          <a:prstGeom prst="rect">
            <a:avLst/>
          </a:prstGeom>
          <a:noFill/>
          <a:ln>
            <a:solidFill>
              <a:schemeClr val="accent1">
                <a:shade val="50000"/>
              </a:schemeClr>
            </a:solidFill>
          </a:ln>
        </p:spPr>
        <p:txBody>
          <a:bodyPr wrap="square" rtlCol="0">
            <a:spAutoFit/>
          </a:bodyPr>
          <a:lstStyle/>
          <a:p>
            <a:pPr algn="ctr"/>
            <a:r>
              <a:rPr lang="en-US" b="1" dirty="0"/>
              <a:t>Class 0: Students Scoring &lt; 8</a:t>
            </a:r>
            <a:endParaRPr lang="nl-BE" b="1" dirty="0"/>
          </a:p>
        </p:txBody>
      </p:sp>
      <p:sp>
        <p:nvSpPr>
          <p:cNvPr id="12" name="TextBox 11">
            <a:extLst>
              <a:ext uri="{FF2B5EF4-FFF2-40B4-BE49-F238E27FC236}">
                <a16:creationId xmlns:a16="http://schemas.microsoft.com/office/drawing/2014/main" id="{C59B2D55-06B8-4E4E-BED6-12523E5EF991}"/>
              </a:ext>
            </a:extLst>
          </p:cNvPr>
          <p:cNvSpPr txBox="1"/>
          <p:nvPr/>
        </p:nvSpPr>
        <p:spPr>
          <a:xfrm>
            <a:off x="6571634" y="2817889"/>
            <a:ext cx="3909552" cy="369332"/>
          </a:xfrm>
          <a:prstGeom prst="rect">
            <a:avLst/>
          </a:prstGeom>
          <a:noFill/>
          <a:ln>
            <a:solidFill>
              <a:schemeClr val="accent1">
                <a:shade val="50000"/>
              </a:schemeClr>
            </a:solidFill>
          </a:ln>
        </p:spPr>
        <p:txBody>
          <a:bodyPr wrap="square" rtlCol="0">
            <a:spAutoFit/>
          </a:bodyPr>
          <a:lstStyle/>
          <a:p>
            <a:pPr algn="ctr"/>
            <a:r>
              <a:rPr lang="en-US" b="1" dirty="0"/>
              <a:t>Class 2: Students Scoring &gt; 13</a:t>
            </a:r>
            <a:endParaRPr lang="nl-BE" b="1" dirty="0"/>
          </a:p>
        </p:txBody>
      </p:sp>
      <p:cxnSp>
        <p:nvCxnSpPr>
          <p:cNvPr id="9" name="Straight Arrow Connector 8">
            <a:extLst>
              <a:ext uri="{FF2B5EF4-FFF2-40B4-BE49-F238E27FC236}">
                <a16:creationId xmlns:a16="http://schemas.microsoft.com/office/drawing/2014/main" id="{AF8066D9-06C1-42D4-99A6-4CFE1533484C}"/>
              </a:ext>
            </a:extLst>
          </p:cNvPr>
          <p:cNvCxnSpPr>
            <a:cxnSpLocks/>
          </p:cNvCxnSpPr>
          <p:nvPr/>
        </p:nvCxnSpPr>
        <p:spPr>
          <a:xfrm>
            <a:off x="5394223" y="2585883"/>
            <a:ext cx="1098754" cy="0"/>
          </a:xfrm>
          <a:prstGeom prst="straightConnector1">
            <a:avLst/>
          </a:prstGeom>
          <a:ln w="19050">
            <a:solidFill>
              <a:srgbClr val="F39CA9"/>
            </a:solidFill>
            <a:tailEnd type="triangle" w="lg" len="med"/>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B4493C1-5F6E-4AFE-84B1-D086D01DAE17}"/>
              </a:ext>
            </a:extLst>
          </p:cNvPr>
          <p:cNvSpPr txBox="1"/>
          <p:nvPr/>
        </p:nvSpPr>
        <p:spPr>
          <a:xfrm>
            <a:off x="6571633" y="2335091"/>
            <a:ext cx="3909554" cy="369332"/>
          </a:xfrm>
          <a:prstGeom prst="rect">
            <a:avLst/>
          </a:prstGeom>
          <a:pattFill prst="pct30">
            <a:fgClr>
              <a:srgbClr val="F39CA9"/>
            </a:fgClr>
            <a:bgClr>
              <a:schemeClr val="bg1"/>
            </a:bgClr>
          </a:pattFill>
          <a:ln>
            <a:solidFill>
              <a:schemeClr val="accent1">
                <a:shade val="50000"/>
              </a:schemeClr>
            </a:solidFill>
          </a:ln>
        </p:spPr>
        <p:txBody>
          <a:bodyPr wrap="square" rtlCol="0">
            <a:spAutoFit/>
          </a:bodyPr>
          <a:lstStyle/>
          <a:p>
            <a:pPr algn="ctr"/>
            <a:r>
              <a:rPr lang="en-US" b="1" dirty="0"/>
              <a:t>Class 1: Students Scoring &gt; 8 and &lt; 13</a:t>
            </a:r>
            <a:endParaRPr lang="nl-BE" b="1" dirty="0"/>
          </a:p>
        </p:txBody>
      </p:sp>
      <p:sp>
        <p:nvSpPr>
          <p:cNvPr id="15" name="Google Shape;2072;p45">
            <a:extLst>
              <a:ext uri="{FF2B5EF4-FFF2-40B4-BE49-F238E27FC236}">
                <a16:creationId xmlns:a16="http://schemas.microsoft.com/office/drawing/2014/main" id="{6458EBD3-EB2F-40B9-8C41-737CACECB2D3}"/>
              </a:ext>
            </a:extLst>
          </p:cNvPr>
          <p:cNvSpPr txBox="1"/>
          <p:nvPr/>
        </p:nvSpPr>
        <p:spPr>
          <a:xfrm>
            <a:off x="751799" y="3889928"/>
            <a:ext cx="8392201" cy="125820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Fitting Objective: </a:t>
            </a:r>
            <a:r>
              <a:rPr lang="en-US" sz="1700" dirty="0">
                <a:latin typeface="Calibri"/>
                <a:ea typeface="Calibri"/>
                <a:cs typeface="Calibri"/>
                <a:sym typeface="Calibri"/>
              </a:rPr>
              <a:t>Classification vs </a:t>
            </a:r>
            <a:r>
              <a:rPr lang="en-US" sz="1700" dirty="0">
                <a:solidFill>
                  <a:srgbClr val="FF7C80"/>
                </a:solidFill>
                <a:latin typeface="Calibri"/>
                <a:ea typeface="Calibri"/>
                <a:cs typeface="Calibri"/>
                <a:sym typeface="Calibri"/>
              </a:rPr>
              <a:t>Regression</a:t>
            </a:r>
          </a:p>
          <a:p>
            <a:pPr marL="0" lvl="0" indent="0" algn="l" rtl="0">
              <a:spcBef>
                <a:spcPts val="0"/>
              </a:spcBef>
              <a:spcAft>
                <a:spcPts val="0"/>
              </a:spcAft>
              <a:buNone/>
            </a:pPr>
            <a:endParaRPr lang="en-US" sz="1700" dirty="0">
              <a:solidFill>
                <a:srgbClr val="FF7C80"/>
              </a:solidFill>
              <a:latin typeface="Calibri"/>
              <a:ea typeface="Calibri"/>
              <a:cs typeface="Calibri"/>
              <a:sym typeface="Calibri"/>
            </a:endParaRPr>
          </a:p>
          <a:p>
            <a:pPr marL="285750" lvl="0" indent="-285750" algn="l" rtl="0">
              <a:spcBef>
                <a:spcPts val="0"/>
              </a:spcBef>
              <a:spcAft>
                <a:spcPts val="0"/>
              </a:spcAft>
              <a:buFont typeface="Arial" panose="020B0604020202020204" pitchFamily="34" charset="0"/>
              <a:buChar char="•"/>
            </a:pPr>
            <a:r>
              <a:rPr lang="en-US" sz="1700" dirty="0">
                <a:latin typeface="Calibri"/>
                <a:ea typeface="Calibri"/>
                <a:cs typeface="Calibri"/>
                <a:sym typeface="Calibri"/>
              </a:rPr>
              <a:t>Better view on models performance</a:t>
            </a:r>
          </a:p>
          <a:p>
            <a:pPr marL="285750" lvl="0" indent="-285750" algn="l" rtl="0">
              <a:spcBef>
                <a:spcPts val="0"/>
              </a:spcBef>
              <a:spcAft>
                <a:spcPts val="0"/>
              </a:spcAft>
              <a:buFont typeface="Arial" panose="020B0604020202020204" pitchFamily="34" charset="0"/>
              <a:buChar char="•"/>
            </a:pPr>
            <a:r>
              <a:rPr lang="en-US" sz="1700" dirty="0">
                <a:latin typeface="Calibri"/>
                <a:ea typeface="Calibri"/>
                <a:cs typeface="Calibri"/>
                <a:sym typeface="Calibri"/>
              </a:rPr>
              <a:t>Easier uncertainty quantification</a:t>
            </a:r>
            <a:endParaRPr sz="1700" dirty="0">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65C6F77B-4F50-487A-9CFE-B4CE64F0E0C6}"/>
              </a:ext>
            </a:extLst>
          </p:cNvPr>
          <p:cNvCxnSpPr/>
          <p:nvPr/>
        </p:nvCxnSpPr>
        <p:spPr>
          <a:xfrm>
            <a:off x="2389239" y="4109884"/>
            <a:ext cx="11700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Google Shape;2072;p45">
            <a:extLst>
              <a:ext uri="{FF2B5EF4-FFF2-40B4-BE49-F238E27FC236}">
                <a16:creationId xmlns:a16="http://schemas.microsoft.com/office/drawing/2014/main" id="{379E6B9D-2BCC-4E1C-937D-1B43A610D9BE}"/>
              </a:ext>
            </a:extLst>
          </p:cNvPr>
          <p:cNvSpPr txBox="1"/>
          <p:nvPr/>
        </p:nvSpPr>
        <p:spPr>
          <a:xfrm>
            <a:off x="751799" y="5148136"/>
            <a:ext cx="8392201" cy="125820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Performance Evaluation: </a:t>
            </a:r>
            <a:r>
              <a:rPr lang="en-US" sz="1700" dirty="0">
                <a:solidFill>
                  <a:srgbClr val="FF7C80"/>
                </a:solidFill>
                <a:latin typeface="Calibri"/>
                <a:ea typeface="Calibri"/>
                <a:cs typeface="Calibri"/>
                <a:sym typeface="Calibri"/>
              </a:rPr>
              <a:t>Classification</a:t>
            </a:r>
            <a:r>
              <a:rPr lang="en-US" sz="1700" dirty="0">
                <a:latin typeface="Calibri"/>
                <a:ea typeface="Calibri"/>
                <a:cs typeface="Calibri"/>
                <a:sym typeface="Calibri"/>
              </a:rPr>
              <a:t> vs Regression</a:t>
            </a:r>
          </a:p>
          <a:p>
            <a:pPr marL="285750" lvl="0" indent="-285750" algn="l" rtl="0">
              <a:spcBef>
                <a:spcPts val="0"/>
              </a:spcBef>
              <a:spcAft>
                <a:spcPts val="0"/>
              </a:spcAft>
              <a:buFont typeface="Arial" panose="020B0604020202020204" pitchFamily="34" charset="0"/>
              <a:buChar char="•"/>
            </a:pPr>
            <a:r>
              <a:rPr lang="en-US" sz="1700" dirty="0">
                <a:latin typeface="Calibri"/>
                <a:ea typeface="Calibri"/>
                <a:cs typeface="Calibri"/>
                <a:sym typeface="Calibri"/>
              </a:rPr>
              <a:t>Our aim is to identify the students at risk </a:t>
            </a:r>
          </a:p>
          <a:p>
            <a:pPr marL="285750" lvl="0" indent="-285750" algn="l" rtl="0">
              <a:spcBef>
                <a:spcPts val="0"/>
              </a:spcBef>
              <a:spcAft>
                <a:spcPts val="0"/>
              </a:spcAft>
              <a:buFont typeface="Arial" panose="020B0604020202020204" pitchFamily="34" charset="0"/>
              <a:buChar char="•"/>
            </a:pPr>
            <a:r>
              <a:rPr lang="en-US" sz="1700" dirty="0">
                <a:latin typeface="Calibri"/>
                <a:ea typeface="Calibri"/>
                <a:cs typeface="Calibri"/>
                <a:sym typeface="Calibri"/>
              </a:rPr>
              <a:t>An “easier” task </a:t>
            </a:r>
          </a:p>
          <a:p>
            <a:pPr marL="285750" lvl="0" indent="-285750" algn="l" rtl="0">
              <a:spcBef>
                <a:spcPts val="0"/>
              </a:spcBef>
              <a:spcAft>
                <a:spcPts val="0"/>
              </a:spcAft>
              <a:buFont typeface="Arial" panose="020B0604020202020204" pitchFamily="34" charset="0"/>
              <a:buChar char="•"/>
            </a:pPr>
            <a:r>
              <a:rPr lang="en-US" sz="1700" dirty="0">
                <a:latin typeface="Calibri"/>
                <a:ea typeface="Calibri"/>
                <a:cs typeface="Calibri"/>
                <a:sym typeface="Calibri"/>
              </a:rPr>
              <a:t>Not so interested in the actual grades</a:t>
            </a:r>
          </a:p>
          <a:p>
            <a:pPr marL="285750" lvl="0" indent="-285750" algn="l" rtl="0">
              <a:spcBef>
                <a:spcPts val="0"/>
              </a:spcBef>
              <a:spcAft>
                <a:spcPts val="0"/>
              </a:spcAft>
              <a:buFont typeface="Arial" panose="020B0604020202020204" pitchFamily="34" charset="0"/>
              <a:buChar char="•"/>
            </a:pPr>
            <a:endParaRPr sz="1700" dirty="0">
              <a:latin typeface="Calibri"/>
              <a:ea typeface="Calibri"/>
              <a:cs typeface="Calibri"/>
              <a:sym typeface="Calibri"/>
            </a:endParaRPr>
          </a:p>
        </p:txBody>
      </p:sp>
      <p:cxnSp>
        <p:nvCxnSpPr>
          <p:cNvPr id="20" name="Straight Connector 19">
            <a:extLst>
              <a:ext uri="{FF2B5EF4-FFF2-40B4-BE49-F238E27FC236}">
                <a16:creationId xmlns:a16="http://schemas.microsoft.com/office/drawing/2014/main" id="{B1666DF7-32AD-4556-8E27-80021D3A306F}"/>
              </a:ext>
            </a:extLst>
          </p:cNvPr>
          <p:cNvCxnSpPr>
            <a:cxnSpLocks/>
          </p:cNvCxnSpPr>
          <p:nvPr/>
        </p:nvCxnSpPr>
        <p:spPr>
          <a:xfrm>
            <a:off x="4406510" y="5383161"/>
            <a:ext cx="10827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D9032D5-BC2A-4C91-846D-FE018E465344}"/>
              </a:ext>
            </a:extLst>
          </p:cNvPr>
          <p:cNvSpPr txBox="1"/>
          <p:nvPr/>
        </p:nvSpPr>
        <p:spPr>
          <a:xfrm>
            <a:off x="7430530" y="3366224"/>
            <a:ext cx="4253952" cy="2862322"/>
          </a:xfrm>
          <a:prstGeom prst="rect">
            <a:avLst/>
          </a:prstGeom>
          <a:pattFill prst="pct30">
            <a:fgClr>
              <a:srgbClr val="F39CA9"/>
            </a:fgClr>
            <a:bgClr>
              <a:schemeClr val="bg1"/>
            </a:bgClr>
          </a:pattFill>
        </p:spPr>
        <p:txBody>
          <a:bodyPr wrap="square" rtlCol="0">
            <a:spAutoFit/>
          </a:bodyPr>
          <a:lstStyle/>
          <a:p>
            <a:r>
              <a:rPr lang="en-US" b="1" dirty="0"/>
              <a:t>Evaluation Strategy</a:t>
            </a:r>
          </a:p>
          <a:p>
            <a:endParaRPr lang="en-US" b="1" dirty="0"/>
          </a:p>
          <a:p>
            <a:pPr marL="285750" indent="-285750">
              <a:buFont typeface="Wingdings" panose="05000000000000000000" pitchFamily="2" charset="2"/>
              <a:buChar char="Ø"/>
            </a:pPr>
            <a:r>
              <a:rPr lang="en-US" b="1" dirty="0"/>
              <a:t>We Use Recall on Class 1</a:t>
            </a:r>
          </a:p>
          <a:p>
            <a:r>
              <a:rPr lang="en-US" b="1" dirty="0"/>
              <a:t>Proportion of actual borderlines identified</a:t>
            </a:r>
          </a:p>
          <a:p>
            <a:endParaRPr lang="en-US" b="1" dirty="0"/>
          </a:p>
          <a:p>
            <a:pPr marL="285750" indent="-285750">
              <a:buFont typeface="Wingdings" panose="05000000000000000000" pitchFamily="2" charset="2"/>
              <a:buChar char="Ø"/>
            </a:pPr>
            <a:r>
              <a:rPr lang="en-US" b="1" dirty="0"/>
              <a:t> We also consider Accuracy and MSE</a:t>
            </a:r>
          </a:p>
          <a:p>
            <a:r>
              <a:rPr lang="en-US" b="1" dirty="0"/>
              <a:t>For further performance comparisons</a:t>
            </a:r>
          </a:p>
          <a:p>
            <a:endParaRPr lang="en-US" b="1" dirty="0"/>
          </a:p>
          <a:p>
            <a:pPr marL="285750" indent="-285750">
              <a:buFont typeface="Wingdings" panose="05000000000000000000" pitchFamily="2" charset="2"/>
              <a:buChar char="Ø"/>
            </a:pPr>
            <a:r>
              <a:rPr lang="en-US" b="1" dirty="0"/>
              <a:t>We use an 8-fold Cross Validation</a:t>
            </a:r>
          </a:p>
          <a:p>
            <a:r>
              <a:rPr lang="en-US" b="1" dirty="0"/>
              <a:t>Every student is added on a test set  </a:t>
            </a:r>
            <a:endParaRPr lang="nl-BE" b="1" dirty="0"/>
          </a:p>
        </p:txBody>
      </p:sp>
      <p:sp>
        <p:nvSpPr>
          <p:cNvPr id="21" name="TextBox 20">
            <a:extLst>
              <a:ext uri="{FF2B5EF4-FFF2-40B4-BE49-F238E27FC236}">
                <a16:creationId xmlns:a16="http://schemas.microsoft.com/office/drawing/2014/main" id="{7F513DC9-7E91-488A-9EB9-EE8773A80A97}"/>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22" name="Rectangle 21">
            <a:extLst>
              <a:ext uri="{FF2B5EF4-FFF2-40B4-BE49-F238E27FC236}">
                <a16:creationId xmlns:a16="http://schemas.microsoft.com/office/drawing/2014/main" id="{28C8B863-86DA-482E-9C23-2C75D8236125}"/>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3" name="TextBox 22">
            <a:extLst>
              <a:ext uri="{FF2B5EF4-FFF2-40B4-BE49-F238E27FC236}">
                <a16:creationId xmlns:a16="http://schemas.microsoft.com/office/drawing/2014/main" id="{100722E4-393F-4244-8468-652A58F617EF}"/>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4" name="Rectangle 23">
            <a:extLst>
              <a:ext uri="{FF2B5EF4-FFF2-40B4-BE49-F238E27FC236}">
                <a16:creationId xmlns:a16="http://schemas.microsoft.com/office/drawing/2014/main" id="{26F4D884-7C82-4598-9554-91B2067102EF}"/>
              </a:ext>
            </a:extLst>
          </p:cNvPr>
          <p:cNvSpPr/>
          <p:nvPr/>
        </p:nvSpPr>
        <p:spPr>
          <a:xfrm>
            <a:off x="0" y="6048375"/>
            <a:ext cx="398026"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9</a:t>
            </a:r>
            <a:endParaRPr lang="nl-BE" dirty="0"/>
          </a:p>
        </p:txBody>
      </p:sp>
      <p:sp>
        <p:nvSpPr>
          <p:cNvPr id="27" name="Google Shape;2072;p45">
            <a:extLst>
              <a:ext uri="{FF2B5EF4-FFF2-40B4-BE49-F238E27FC236}">
                <a16:creationId xmlns:a16="http://schemas.microsoft.com/office/drawing/2014/main" id="{478BEEBB-8A8F-421F-8EE0-4B0A2793F1FF}"/>
              </a:ext>
            </a:extLst>
          </p:cNvPr>
          <p:cNvSpPr txBox="1"/>
          <p:nvPr/>
        </p:nvSpPr>
        <p:spPr>
          <a:xfrm>
            <a:off x="751800" y="3059118"/>
            <a:ext cx="8392201" cy="67136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We are interested in Class 1: The “</a:t>
            </a:r>
            <a:r>
              <a:rPr lang="en-US" sz="1700" dirty="0" err="1">
                <a:latin typeface="Calibri"/>
                <a:ea typeface="Calibri"/>
                <a:cs typeface="Calibri"/>
                <a:sym typeface="Calibri"/>
              </a:rPr>
              <a:t>Borderliners</a:t>
            </a:r>
            <a:r>
              <a:rPr lang="en-US" sz="1700" dirty="0">
                <a:latin typeface="Calibri"/>
                <a:ea typeface="Calibri"/>
                <a:cs typeface="Calibri"/>
                <a:sym typeface="Calibri"/>
              </a:rPr>
              <a:t>”</a:t>
            </a:r>
          </a:p>
          <a:p>
            <a:pPr marL="0" lvl="0" indent="0" algn="l" rtl="0">
              <a:spcBef>
                <a:spcPts val="0"/>
              </a:spcBef>
              <a:spcAft>
                <a:spcPts val="0"/>
              </a:spcAft>
              <a:buNone/>
            </a:pPr>
            <a:r>
              <a:rPr lang="en-US" sz="1700" dirty="0">
                <a:latin typeface="Calibri"/>
                <a:ea typeface="Calibri"/>
                <a:cs typeface="Calibri"/>
                <a:sym typeface="Calibri"/>
              </a:rPr>
              <a:t>Students at risk &amp; students requiring some nudging to pass the course</a:t>
            </a:r>
            <a:endParaRPr sz="1700" dirty="0">
              <a:latin typeface="Calibri"/>
              <a:ea typeface="Calibri"/>
              <a:cs typeface="Calibri"/>
              <a:sym typeface="Calibri"/>
            </a:endParaRPr>
          </a:p>
        </p:txBody>
      </p:sp>
      <p:sp>
        <p:nvSpPr>
          <p:cNvPr id="28" name="Google Shape;2072;p45">
            <a:extLst>
              <a:ext uri="{FF2B5EF4-FFF2-40B4-BE49-F238E27FC236}">
                <a16:creationId xmlns:a16="http://schemas.microsoft.com/office/drawing/2014/main" id="{41417C54-305A-4CD8-9E3E-AC47FAB3C41A}"/>
              </a:ext>
            </a:extLst>
          </p:cNvPr>
          <p:cNvSpPr txBox="1"/>
          <p:nvPr/>
        </p:nvSpPr>
        <p:spPr>
          <a:xfrm>
            <a:off x="573678" y="2058001"/>
            <a:ext cx="4928700" cy="79949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dirty="0">
                <a:latin typeface="Calibri"/>
                <a:ea typeface="Calibri"/>
                <a:cs typeface="Calibri"/>
                <a:sym typeface="Calibri"/>
              </a:rPr>
              <a:t>A total of 273 students </a:t>
            </a:r>
          </a:p>
          <a:p>
            <a:pPr marL="0" lvl="0" indent="0" algn="l" rtl="0">
              <a:spcBef>
                <a:spcPts val="0"/>
              </a:spcBef>
              <a:spcAft>
                <a:spcPts val="0"/>
              </a:spcAft>
              <a:buNone/>
            </a:pPr>
            <a:r>
              <a:rPr lang="en-US" sz="1700" b="1" dirty="0">
                <a:solidFill>
                  <a:srgbClr val="FF7C80"/>
                </a:solidFill>
                <a:latin typeface="Calibri"/>
                <a:ea typeface="Calibri"/>
                <a:cs typeface="Calibri"/>
                <a:sym typeface="Calibri"/>
              </a:rPr>
              <a:t>Do all students require the same teaching behavior?</a:t>
            </a:r>
            <a:r>
              <a:rPr lang="en-US" sz="1700" dirty="0">
                <a:latin typeface="Calibri"/>
                <a:ea typeface="Calibri"/>
                <a:cs typeface="Calibri"/>
                <a:sym typeface="Calibri"/>
              </a:rPr>
              <a:t>	</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45720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lvl="2"/>
            <a:endParaRPr sz="1700" dirty="0">
              <a:latin typeface="Calibri"/>
              <a:ea typeface="Calibri"/>
              <a:cs typeface="Calibri"/>
              <a:sym typeface="Calibri"/>
            </a:endParaRPr>
          </a:p>
        </p:txBody>
      </p:sp>
    </p:spTree>
    <p:extLst>
      <p:ext uri="{BB962C8B-B14F-4D97-AF65-F5344CB8AC3E}">
        <p14:creationId xmlns:p14="http://schemas.microsoft.com/office/powerpoint/2010/main" val="2714013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Model Selection</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Trees, Trees Everywhere!</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8" name="Google Shape;2624;p55">
            <a:extLst>
              <a:ext uri="{FF2B5EF4-FFF2-40B4-BE49-F238E27FC236}">
                <a16:creationId xmlns:a16="http://schemas.microsoft.com/office/drawing/2014/main" id="{4D47AEC6-6E6B-4BA6-9F5C-46E772A34982}"/>
              </a:ext>
            </a:extLst>
          </p:cNvPr>
          <p:cNvSpPr txBox="1"/>
          <p:nvPr/>
        </p:nvSpPr>
        <p:spPr>
          <a:xfrm>
            <a:off x="647700" y="2038924"/>
            <a:ext cx="4070028" cy="125672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dirty="0">
                <a:solidFill>
                  <a:srgbClr val="FF7C80"/>
                </a:solidFill>
                <a:latin typeface="Calibri"/>
                <a:ea typeface="Calibri"/>
                <a:cs typeface="Calibri"/>
                <a:sym typeface="Calibri"/>
              </a:rPr>
              <a:t>Gradient Boosted Decision Trees (GBDT)</a:t>
            </a:r>
          </a:p>
          <a:p>
            <a:pPr marL="285750" lvl="0" indent="-285750" algn="l" rtl="0">
              <a:spcBef>
                <a:spcPts val="0"/>
              </a:spcBef>
              <a:spcAft>
                <a:spcPts val="0"/>
              </a:spcAft>
              <a:buFont typeface="Arial" panose="020B0604020202020204" pitchFamily="34" charset="0"/>
              <a:buChar char="•"/>
            </a:pPr>
            <a:r>
              <a:rPr lang="en-US" dirty="0" err="1">
                <a:latin typeface="Calibri"/>
                <a:ea typeface="Calibri"/>
                <a:cs typeface="Calibri"/>
                <a:sym typeface="Calibri"/>
              </a:rPr>
              <a:t>XGBoost</a:t>
            </a:r>
            <a:endParaRPr lang="en-US" dirty="0">
              <a:latin typeface="Calibri"/>
              <a:ea typeface="Calibri"/>
              <a:cs typeface="Calibri"/>
              <a:sym typeface="Calibri"/>
            </a:endParaRPr>
          </a:p>
          <a:p>
            <a:pPr marL="285750" lvl="0" indent="-285750" algn="l" rtl="0">
              <a:spcBef>
                <a:spcPts val="0"/>
              </a:spcBef>
              <a:spcAft>
                <a:spcPts val="0"/>
              </a:spcAft>
              <a:buFont typeface="Arial" panose="020B0604020202020204" pitchFamily="34" charset="0"/>
              <a:buChar char="•"/>
            </a:pPr>
            <a:r>
              <a:rPr lang="en-US" dirty="0" err="1">
                <a:latin typeface="Calibri"/>
                <a:ea typeface="Calibri"/>
                <a:cs typeface="Calibri"/>
                <a:sym typeface="Calibri"/>
              </a:rPr>
              <a:t>CatBoost</a:t>
            </a:r>
            <a:endParaRPr lang="en-US" dirty="0">
              <a:latin typeface="Calibri"/>
              <a:ea typeface="Calibri"/>
              <a:cs typeface="Calibri"/>
              <a:sym typeface="Calibri"/>
            </a:endParaRPr>
          </a:p>
          <a:p>
            <a:pPr marL="285750" lvl="0" indent="-285750" algn="l" rtl="0">
              <a:spcBef>
                <a:spcPts val="0"/>
              </a:spcBef>
              <a:spcAft>
                <a:spcPts val="0"/>
              </a:spcAft>
              <a:buFont typeface="Arial" panose="020B0604020202020204" pitchFamily="34" charset="0"/>
              <a:buChar char="•"/>
            </a:pPr>
            <a:r>
              <a:rPr lang="en-US" dirty="0" err="1">
                <a:latin typeface="Calibri"/>
                <a:ea typeface="Calibri"/>
                <a:cs typeface="Calibri"/>
                <a:sym typeface="Calibri"/>
              </a:rPr>
              <a:t>LightGBM</a:t>
            </a:r>
            <a:endParaRPr dirty="0">
              <a:latin typeface="Calibri"/>
              <a:ea typeface="Calibri"/>
              <a:cs typeface="Calibri"/>
              <a:sym typeface="Calibri"/>
            </a:endParaRPr>
          </a:p>
        </p:txBody>
      </p:sp>
      <p:sp>
        <p:nvSpPr>
          <p:cNvPr id="4" name="Arrow: Right 3">
            <a:extLst>
              <a:ext uri="{FF2B5EF4-FFF2-40B4-BE49-F238E27FC236}">
                <a16:creationId xmlns:a16="http://schemas.microsoft.com/office/drawing/2014/main" id="{8CADE9F2-F94F-4618-A162-9FAA02F76EE7}"/>
              </a:ext>
            </a:extLst>
          </p:cNvPr>
          <p:cNvSpPr/>
          <p:nvPr/>
        </p:nvSpPr>
        <p:spPr>
          <a:xfrm>
            <a:off x="4868723" y="2387064"/>
            <a:ext cx="845574" cy="560439"/>
          </a:xfrm>
          <a:prstGeom prst="rightArrow">
            <a:avLst/>
          </a:prstGeom>
          <a:solidFill>
            <a:srgbClr val="44546A"/>
          </a:solidFill>
          <a:ln>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TextBox 4">
            <a:extLst>
              <a:ext uri="{FF2B5EF4-FFF2-40B4-BE49-F238E27FC236}">
                <a16:creationId xmlns:a16="http://schemas.microsoft.com/office/drawing/2014/main" id="{9239CC84-067C-43FC-BCD9-119B93BF8B89}"/>
              </a:ext>
            </a:extLst>
          </p:cNvPr>
          <p:cNvSpPr txBox="1"/>
          <p:nvPr/>
        </p:nvSpPr>
        <p:spPr>
          <a:xfrm>
            <a:off x="6184490" y="2005240"/>
            <a:ext cx="3079996" cy="1477328"/>
          </a:xfrm>
          <a:prstGeom prst="rect">
            <a:avLst/>
          </a:prstGeom>
          <a:pattFill prst="pct30">
            <a:fgClr>
              <a:srgbClr val="F39CA9"/>
            </a:fgClr>
            <a:bgClr>
              <a:schemeClr val="bg1"/>
            </a:bgClr>
          </a:pattFill>
          <a:ln w="19050">
            <a:solidFill>
              <a:schemeClr val="tx1"/>
            </a:solidFill>
          </a:ln>
        </p:spPr>
        <p:txBody>
          <a:bodyPr wrap="square" rtlCol="0">
            <a:spAutoFit/>
          </a:bodyPr>
          <a:lstStyle/>
          <a:p>
            <a:pPr algn="ctr"/>
            <a:endParaRPr lang="en-US" b="1" dirty="0">
              <a:solidFill>
                <a:srgbClr val="FF0000"/>
              </a:solidFill>
            </a:endParaRPr>
          </a:p>
          <a:p>
            <a:pPr algn="ctr"/>
            <a:r>
              <a:rPr lang="en-US" b="1" dirty="0">
                <a:solidFill>
                  <a:srgbClr val="FF0000"/>
                </a:solidFill>
              </a:rPr>
              <a:t>Preferred over Complex  </a:t>
            </a:r>
          </a:p>
          <a:p>
            <a:pPr algn="ctr"/>
            <a:r>
              <a:rPr lang="en-US" b="1" dirty="0">
                <a:solidFill>
                  <a:srgbClr val="FF0000"/>
                </a:solidFill>
              </a:rPr>
              <a:t>Deep Learning Methods</a:t>
            </a:r>
          </a:p>
          <a:p>
            <a:pPr algn="ctr"/>
            <a:r>
              <a:rPr lang="en-US" b="1" dirty="0">
                <a:solidFill>
                  <a:srgbClr val="FF0000"/>
                </a:solidFill>
              </a:rPr>
              <a:t>(on Tabular Data)</a:t>
            </a:r>
          </a:p>
          <a:p>
            <a:pPr algn="ctr"/>
            <a:endParaRPr lang="nl-BE" b="1" dirty="0">
              <a:solidFill>
                <a:srgbClr val="FF0000"/>
              </a:solidFill>
            </a:endParaRPr>
          </a:p>
        </p:txBody>
      </p:sp>
      <p:sp>
        <p:nvSpPr>
          <p:cNvPr id="12" name="Google Shape;2624;p55">
            <a:extLst>
              <a:ext uri="{FF2B5EF4-FFF2-40B4-BE49-F238E27FC236}">
                <a16:creationId xmlns:a16="http://schemas.microsoft.com/office/drawing/2014/main" id="{64773001-8AEF-44D5-8892-382C5DA88938}"/>
              </a:ext>
            </a:extLst>
          </p:cNvPr>
          <p:cNvSpPr txBox="1"/>
          <p:nvPr/>
        </p:nvSpPr>
        <p:spPr>
          <a:xfrm>
            <a:off x="754651" y="3331443"/>
            <a:ext cx="10326303" cy="155518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dirty="0">
                <a:solidFill>
                  <a:srgbClr val="FF7C80"/>
                </a:solidFill>
                <a:latin typeface="Calibri"/>
                <a:ea typeface="Calibri"/>
                <a:cs typeface="Calibri"/>
                <a:sym typeface="Calibri"/>
              </a:rPr>
              <a:t>Additional Benefits:</a:t>
            </a:r>
          </a:p>
          <a:p>
            <a:pPr marL="0" lvl="0" indent="0" algn="l" rtl="0">
              <a:spcBef>
                <a:spcPts val="0"/>
              </a:spcBef>
              <a:spcAft>
                <a:spcPts val="0"/>
              </a:spcAft>
              <a:buNone/>
            </a:pPr>
            <a:r>
              <a:rPr lang="en-US" dirty="0">
                <a:latin typeface="Calibri"/>
                <a:ea typeface="Calibri"/>
                <a:cs typeface="Calibri"/>
                <a:sym typeface="Calibri"/>
              </a:rPr>
              <a:t>				</a:t>
            </a:r>
          </a:p>
          <a:p>
            <a:pPr marL="285750" lvl="0" indent="-285750" algn="l" rtl="0">
              <a:spcBef>
                <a:spcPts val="0"/>
              </a:spcBef>
              <a:spcAft>
                <a:spcPts val="0"/>
              </a:spcAft>
              <a:buFont typeface="Wingdings" panose="05000000000000000000" pitchFamily="2" charset="2"/>
              <a:buChar char="ü"/>
            </a:pPr>
            <a:r>
              <a:rPr lang="en-US" dirty="0">
                <a:latin typeface="Calibri"/>
                <a:ea typeface="Calibri"/>
                <a:cs typeface="Calibri"/>
                <a:sym typeface="Calibri"/>
              </a:rPr>
              <a:t>Handle missing values 				Students skip some modules</a:t>
            </a:r>
          </a:p>
          <a:p>
            <a:pPr marL="285750" lvl="0" indent="-285750" algn="l" rtl="0">
              <a:spcBef>
                <a:spcPts val="0"/>
              </a:spcBef>
              <a:spcAft>
                <a:spcPts val="0"/>
              </a:spcAft>
              <a:buFont typeface="Wingdings" panose="05000000000000000000" pitchFamily="2" charset="2"/>
              <a:buChar char="ü"/>
            </a:pPr>
            <a:r>
              <a:rPr lang="en-US" dirty="0">
                <a:latin typeface="Calibri"/>
                <a:ea typeface="Calibri"/>
                <a:cs typeface="Calibri"/>
                <a:sym typeface="Calibri"/>
              </a:rPr>
              <a:t>Penalize non-important features			Allowing for an increased number of predictors </a:t>
            </a:r>
          </a:p>
          <a:p>
            <a:pPr marL="285750" lvl="0" indent="-285750" algn="l" rtl="0">
              <a:spcBef>
                <a:spcPts val="0"/>
              </a:spcBef>
              <a:spcAft>
                <a:spcPts val="0"/>
              </a:spcAft>
              <a:buFont typeface="Wingdings" panose="05000000000000000000" pitchFamily="2" charset="2"/>
              <a:buChar char="ü"/>
            </a:pPr>
            <a:r>
              <a:rPr lang="en-US" dirty="0">
                <a:latin typeface="Calibri"/>
                <a:ea typeface="Calibri"/>
                <a:cs typeface="Calibri"/>
                <a:sym typeface="Calibri"/>
              </a:rPr>
              <a:t>Compatibility with explainability techniques 		XAI methods optimized for GBDT methods</a:t>
            </a:r>
            <a:endParaRPr dirty="0">
              <a:latin typeface="Calibri"/>
              <a:ea typeface="Calibri"/>
              <a:cs typeface="Calibri"/>
              <a:sym typeface="Calibri"/>
            </a:endParaRPr>
          </a:p>
        </p:txBody>
      </p:sp>
      <p:cxnSp>
        <p:nvCxnSpPr>
          <p:cNvPr id="11" name="Straight Arrow Connector 10">
            <a:extLst>
              <a:ext uri="{FF2B5EF4-FFF2-40B4-BE49-F238E27FC236}">
                <a16:creationId xmlns:a16="http://schemas.microsoft.com/office/drawing/2014/main" id="{79831088-12CD-490F-A57C-2A2A6B4ABFE3}"/>
              </a:ext>
            </a:extLst>
          </p:cNvPr>
          <p:cNvCxnSpPr/>
          <p:nvPr/>
        </p:nvCxnSpPr>
        <p:spPr>
          <a:xfrm>
            <a:off x="5388077" y="4119716"/>
            <a:ext cx="796413" cy="0"/>
          </a:xfrm>
          <a:prstGeom prst="straightConnector1">
            <a:avLst/>
          </a:prstGeom>
          <a:ln w="22225">
            <a:solidFill>
              <a:srgbClr val="FF7C8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8649B73-3965-4261-84B2-F52D5AFCEADB}"/>
              </a:ext>
            </a:extLst>
          </p:cNvPr>
          <p:cNvCxnSpPr/>
          <p:nvPr/>
        </p:nvCxnSpPr>
        <p:spPr>
          <a:xfrm>
            <a:off x="5388077" y="4399935"/>
            <a:ext cx="796413" cy="0"/>
          </a:xfrm>
          <a:prstGeom prst="straightConnector1">
            <a:avLst/>
          </a:prstGeom>
          <a:ln w="22225">
            <a:solidFill>
              <a:srgbClr val="FF7C8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042487A-D625-41D8-A815-4A41A5A0B4BA}"/>
              </a:ext>
            </a:extLst>
          </p:cNvPr>
          <p:cNvCxnSpPr/>
          <p:nvPr/>
        </p:nvCxnSpPr>
        <p:spPr>
          <a:xfrm>
            <a:off x="5388077" y="4704735"/>
            <a:ext cx="796413" cy="0"/>
          </a:xfrm>
          <a:prstGeom prst="straightConnector1">
            <a:avLst/>
          </a:prstGeom>
          <a:ln w="22225">
            <a:solidFill>
              <a:srgbClr val="FF7C8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2BDD861-51A8-44FC-8876-39E2477BBD1B}"/>
              </a:ext>
            </a:extLst>
          </p:cNvPr>
          <p:cNvSpPr txBox="1"/>
          <p:nvPr/>
        </p:nvSpPr>
        <p:spPr>
          <a:xfrm>
            <a:off x="766239" y="4886632"/>
            <a:ext cx="4948058" cy="1477328"/>
          </a:xfrm>
          <a:prstGeom prst="rect">
            <a:avLst/>
          </a:prstGeom>
          <a:pattFill prst="pct30">
            <a:fgClr>
              <a:srgbClr val="F39CA9"/>
            </a:fgClr>
            <a:bgClr>
              <a:schemeClr val="bg1"/>
            </a:bgClr>
          </a:pattFill>
        </p:spPr>
        <p:txBody>
          <a:bodyPr wrap="square" rtlCol="0">
            <a:spAutoFit/>
          </a:bodyPr>
          <a:lstStyle/>
          <a:p>
            <a:r>
              <a:rPr lang="en-US" b="1" dirty="0"/>
              <a:t>Lets Talk Strategy:</a:t>
            </a:r>
          </a:p>
          <a:p>
            <a:endParaRPr lang="en-US" b="1" dirty="0"/>
          </a:p>
          <a:p>
            <a:pPr marL="285750" indent="-285750">
              <a:buFont typeface="Courier New" panose="02070309020205020404" pitchFamily="49" charset="0"/>
              <a:buChar char="o"/>
            </a:pPr>
            <a:r>
              <a:rPr lang="en-US" b="1" dirty="0"/>
              <a:t>Step 1: Train a Model on Regression Task</a:t>
            </a:r>
          </a:p>
          <a:p>
            <a:pPr marL="285750" indent="-285750">
              <a:buFont typeface="Courier New" panose="02070309020205020404" pitchFamily="49" charset="0"/>
              <a:buChar char="o"/>
            </a:pPr>
            <a:r>
              <a:rPr lang="en-US" b="1" dirty="0"/>
              <a:t>Step 2: Bin Predictions to Classes</a:t>
            </a:r>
          </a:p>
          <a:p>
            <a:pPr marL="285750" indent="-285750">
              <a:buFont typeface="Courier New" panose="02070309020205020404" pitchFamily="49" charset="0"/>
              <a:buChar char="o"/>
            </a:pPr>
            <a:r>
              <a:rPr lang="en-US" b="1" dirty="0"/>
              <a:t>Step 3: Get an Explanation for Each Predictions</a:t>
            </a:r>
          </a:p>
        </p:txBody>
      </p:sp>
      <p:sp>
        <p:nvSpPr>
          <p:cNvPr id="14" name="TextBox 13">
            <a:extLst>
              <a:ext uri="{FF2B5EF4-FFF2-40B4-BE49-F238E27FC236}">
                <a16:creationId xmlns:a16="http://schemas.microsoft.com/office/drawing/2014/main" id="{85F97968-9A92-442D-8836-D2FABFA8E1F8}"/>
              </a:ext>
            </a:extLst>
          </p:cNvPr>
          <p:cNvSpPr txBox="1"/>
          <p:nvPr/>
        </p:nvSpPr>
        <p:spPr>
          <a:xfrm>
            <a:off x="6686201" y="5339357"/>
            <a:ext cx="4483510" cy="923330"/>
          </a:xfrm>
          <a:prstGeom prst="rect">
            <a:avLst/>
          </a:prstGeom>
          <a:noFill/>
          <a:ln w="28575">
            <a:solidFill>
              <a:schemeClr val="tx1"/>
            </a:solidFill>
          </a:ln>
        </p:spPr>
        <p:txBody>
          <a:bodyPr wrap="square" rtlCol="0">
            <a:spAutoFit/>
          </a:bodyPr>
          <a:lstStyle/>
          <a:p>
            <a:pPr algn="ctr"/>
            <a:r>
              <a:rPr lang="en-US" b="1" dirty="0">
                <a:solidFill>
                  <a:srgbClr val="FF0000"/>
                </a:solidFill>
              </a:rPr>
              <a:t>Attention:</a:t>
            </a:r>
          </a:p>
          <a:p>
            <a:pPr algn="ctr"/>
            <a:r>
              <a:rPr lang="en-US" dirty="0"/>
              <a:t>The performance of GBDT models is highly correlated with the quality of the predictors</a:t>
            </a:r>
            <a:endParaRPr lang="nl-BE" dirty="0"/>
          </a:p>
        </p:txBody>
      </p:sp>
      <p:sp>
        <p:nvSpPr>
          <p:cNvPr id="21" name="TextBox 20">
            <a:extLst>
              <a:ext uri="{FF2B5EF4-FFF2-40B4-BE49-F238E27FC236}">
                <a16:creationId xmlns:a16="http://schemas.microsoft.com/office/drawing/2014/main" id="{93D575DA-97B1-4CF3-AF06-17529103AE7B}"/>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22" name="Rectangle 21">
            <a:extLst>
              <a:ext uri="{FF2B5EF4-FFF2-40B4-BE49-F238E27FC236}">
                <a16:creationId xmlns:a16="http://schemas.microsoft.com/office/drawing/2014/main" id="{FECA0E98-2C36-469B-8A7C-22881CBF48CE}"/>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3" name="TextBox 22">
            <a:extLst>
              <a:ext uri="{FF2B5EF4-FFF2-40B4-BE49-F238E27FC236}">
                <a16:creationId xmlns:a16="http://schemas.microsoft.com/office/drawing/2014/main" id="{9D9D0418-0265-4F87-90AF-4FDF0674859B}"/>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9" name="Rectangle 18">
            <a:extLst>
              <a:ext uri="{FF2B5EF4-FFF2-40B4-BE49-F238E27FC236}">
                <a16:creationId xmlns:a16="http://schemas.microsoft.com/office/drawing/2014/main" id="{EADB6742-6559-44C8-A4BB-781FCA435551}"/>
              </a:ext>
            </a:extLst>
          </p:cNvPr>
          <p:cNvSpPr/>
          <p:nvPr/>
        </p:nvSpPr>
        <p:spPr>
          <a:xfrm>
            <a:off x="0" y="6048375"/>
            <a:ext cx="419100"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10</a:t>
            </a:r>
            <a:endParaRPr lang="nl-BE" dirty="0"/>
          </a:p>
        </p:txBody>
      </p:sp>
      <p:sp>
        <p:nvSpPr>
          <p:cNvPr id="20" name="TextBox 19">
            <a:extLst>
              <a:ext uri="{FF2B5EF4-FFF2-40B4-BE49-F238E27FC236}">
                <a16:creationId xmlns:a16="http://schemas.microsoft.com/office/drawing/2014/main" id="{2BF5B751-317E-4C43-A160-0660E82A521D}"/>
              </a:ext>
            </a:extLst>
          </p:cNvPr>
          <p:cNvSpPr txBox="1"/>
          <p:nvPr/>
        </p:nvSpPr>
        <p:spPr>
          <a:xfrm>
            <a:off x="920884" y="6363960"/>
            <a:ext cx="9265648" cy="428628"/>
          </a:xfrm>
          <a:prstGeom prst="rect">
            <a:avLst/>
          </a:prstGeom>
          <a:noFill/>
        </p:spPr>
        <p:txBody>
          <a:bodyPr wrap="square" rtlCol="0">
            <a:noAutofit/>
          </a:bodyPr>
          <a:lstStyle/>
          <a:p>
            <a:r>
              <a:rPr lang="en-US" sz="1000" b="0" i="0" dirty="0" err="1">
                <a:effectLst/>
              </a:rPr>
              <a:t>Shwartz</a:t>
            </a:r>
            <a:r>
              <a:rPr lang="en-US" sz="1000" b="0" i="0" dirty="0">
                <a:effectLst/>
              </a:rPr>
              <a:t>-Ziv, R., Armon, A., 2021. Tabular Data: Deep Learning is Not All You Need.</a:t>
            </a:r>
          </a:p>
          <a:p>
            <a:r>
              <a:rPr lang="en-US" sz="1000" b="0" i="0" dirty="0" err="1">
                <a:effectLst/>
              </a:rPr>
              <a:t>Fayaz</a:t>
            </a:r>
            <a:r>
              <a:rPr lang="en-US" sz="1000" b="0" i="0" dirty="0">
                <a:effectLst/>
              </a:rPr>
              <a:t>, S.A., Zaman, M., Kaul, S., Butt, M.A., 2022. Is Deep Learning on Tabular Data Enough? An Assessment. International Journal of Advanced Computer Science and Applications (IJACSA) 13. </a:t>
            </a:r>
            <a:r>
              <a:rPr lang="en-US" sz="1000" b="0" i="0" u="sng" dirty="0">
                <a:effectLst/>
                <a:hlinkClick r:id="rId3">
                  <a:extLst>
                    <a:ext uri="{A12FA001-AC4F-418D-AE19-62706E023703}">
                      <ahyp:hlinkClr xmlns:ahyp="http://schemas.microsoft.com/office/drawing/2018/hyperlinkcolor" val="tx"/>
                    </a:ext>
                  </a:extLst>
                </a:hlinkClick>
              </a:rPr>
              <a:t>https://doi.org/10.14569/IJACSA.2022.0130454</a:t>
            </a:r>
            <a:endParaRPr lang="nl-BE" sz="1000" dirty="0"/>
          </a:p>
        </p:txBody>
      </p:sp>
      <p:pic>
        <p:nvPicPr>
          <p:cNvPr id="24" name="Picture 2">
            <a:extLst>
              <a:ext uri="{FF2B5EF4-FFF2-40B4-BE49-F238E27FC236}">
                <a16:creationId xmlns:a16="http://schemas.microsoft.com/office/drawing/2014/main" id="{0707FFEA-6CD2-478F-8E6C-8E1369A890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70978" y="6340167"/>
            <a:ext cx="398028" cy="517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17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Feature Engineering</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Thinking Like a Teacher</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pic>
        <p:nvPicPr>
          <p:cNvPr id="11" name="Google Shape;3119;p64">
            <a:extLst>
              <a:ext uri="{FF2B5EF4-FFF2-40B4-BE49-F238E27FC236}">
                <a16:creationId xmlns:a16="http://schemas.microsoft.com/office/drawing/2014/main" id="{380ED25B-768F-4453-9ECB-B749688C6E2B}"/>
              </a:ext>
            </a:extLst>
          </p:cNvPr>
          <p:cNvPicPr preferRelativeResize="0"/>
          <p:nvPr/>
        </p:nvPicPr>
        <p:blipFill>
          <a:blip r:embed="rId3">
            <a:alphaModFix/>
          </a:blip>
          <a:stretch>
            <a:fillRect/>
          </a:stretch>
        </p:blipFill>
        <p:spPr>
          <a:xfrm>
            <a:off x="6096000" y="887494"/>
            <a:ext cx="5919036" cy="2805405"/>
          </a:xfrm>
          <a:prstGeom prst="rect">
            <a:avLst/>
          </a:prstGeom>
          <a:noFill/>
          <a:ln>
            <a:noFill/>
          </a:ln>
        </p:spPr>
      </p:pic>
      <p:sp>
        <p:nvSpPr>
          <p:cNvPr id="12" name="Google Shape;3122;p64">
            <a:extLst>
              <a:ext uri="{FF2B5EF4-FFF2-40B4-BE49-F238E27FC236}">
                <a16:creationId xmlns:a16="http://schemas.microsoft.com/office/drawing/2014/main" id="{9F736BD4-8471-4A06-A395-1E81FFDD99BD}"/>
              </a:ext>
            </a:extLst>
          </p:cNvPr>
          <p:cNvSpPr/>
          <p:nvPr/>
        </p:nvSpPr>
        <p:spPr>
          <a:xfrm>
            <a:off x="9309422" y="1085318"/>
            <a:ext cx="2159643" cy="1226302"/>
          </a:xfrm>
          <a:prstGeom prst="ellipse">
            <a:avLst/>
          </a:prstGeom>
          <a:no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123;p64">
            <a:extLst>
              <a:ext uri="{FF2B5EF4-FFF2-40B4-BE49-F238E27FC236}">
                <a16:creationId xmlns:a16="http://schemas.microsoft.com/office/drawing/2014/main" id="{2443A5B4-97CF-4CCC-AFEF-E7CB32C25668}"/>
              </a:ext>
            </a:extLst>
          </p:cNvPr>
          <p:cNvSpPr/>
          <p:nvPr/>
        </p:nvSpPr>
        <p:spPr>
          <a:xfrm>
            <a:off x="8593745" y="2290770"/>
            <a:ext cx="1312255" cy="1226302"/>
          </a:xfrm>
          <a:prstGeom prst="ellipse">
            <a:avLst/>
          </a:prstGeom>
          <a:no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124;p64">
            <a:extLst>
              <a:ext uri="{FF2B5EF4-FFF2-40B4-BE49-F238E27FC236}">
                <a16:creationId xmlns:a16="http://schemas.microsoft.com/office/drawing/2014/main" id="{A45022A3-6B8E-48F4-A996-15829C965436}"/>
              </a:ext>
            </a:extLst>
          </p:cNvPr>
          <p:cNvSpPr/>
          <p:nvPr/>
        </p:nvSpPr>
        <p:spPr>
          <a:xfrm>
            <a:off x="9912543" y="2372195"/>
            <a:ext cx="959774" cy="846845"/>
          </a:xfrm>
          <a:prstGeom prst="ellipse">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 name="Google Shape;3129;p64">
            <a:extLst>
              <a:ext uri="{FF2B5EF4-FFF2-40B4-BE49-F238E27FC236}">
                <a16:creationId xmlns:a16="http://schemas.microsoft.com/office/drawing/2014/main" id="{3DA83B1A-2F8E-44E6-8995-0B9FD847751D}"/>
              </a:ext>
            </a:extLst>
          </p:cNvPr>
          <p:cNvPicPr preferRelativeResize="0"/>
          <p:nvPr/>
        </p:nvPicPr>
        <p:blipFill>
          <a:blip r:embed="rId4">
            <a:alphaModFix/>
          </a:blip>
          <a:stretch>
            <a:fillRect/>
          </a:stretch>
        </p:blipFill>
        <p:spPr>
          <a:xfrm>
            <a:off x="6091189" y="3914843"/>
            <a:ext cx="6027859" cy="2805405"/>
          </a:xfrm>
          <a:prstGeom prst="rect">
            <a:avLst/>
          </a:prstGeom>
          <a:noFill/>
          <a:ln>
            <a:noFill/>
          </a:ln>
        </p:spPr>
      </p:pic>
      <p:sp>
        <p:nvSpPr>
          <p:cNvPr id="16" name="Google Shape;3130;p64">
            <a:extLst>
              <a:ext uri="{FF2B5EF4-FFF2-40B4-BE49-F238E27FC236}">
                <a16:creationId xmlns:a16="http://schemas.microsoft.com/office/drawing/2014/main" id="{82A0AAD2-C59C-4452-A58E-E885D8D1D2EE}"/>
              </a:ext>
            </a:extLst>
          </p:cNvPr>
          <p:cNvSpPr/>
          <p:nvPr/>
        </p:nvSpPr>
        <p:spPr>
          <a:xfrm>
            <a:off x="7123863" y="4368788"/>
            <a:ext cx="4041090" cy="1860453"/>
          </a:xfrm>
          <a:custGeom>
            <a:avLst/>
            <a:gdLst/>
            <a:ahLst/>
            <a:cxnLst/>
            <a:rect l="l" t="t" r="r" b="b"/>
            <a:pathLst>
              <a:path w="171859" h="100829" extrusionOk="0">
                <a:moveTo>
                  <a:pt x="0" y="100829"/>
                </a:moveTo>
                <a:cubicBezTo>
                  <a:pt x="13455" y="95067"/>
                  <a:pt x="27031" y="89277"/>
                  <a:pt x="41230" y="85725"/>
                </a:cubicBezTo>
                <a:cubicBezTo>
                  <a:pt x="64922" y="79798"/>
                  <a:pt x="91575" y="86255"/>
                  <a:pt x="113892" y="76336"/>
                </a:cubicBezTo>
                <a:cubicBezTo>
                  <a:pt x="130068" y="69146"/>
                  <a:pt x="143603" y="56305"/>
                  <a:pt x="155122" y="42863"/>
                </a:cubicBezTo>
                <a:cubicBezTo>
                  <a:pt x="161307" y="35645"/>
                  <a:pt x="161282" y="24648"/>
                  <a:pt x="166552" y="16737"/>
                </a:cubicBezTo>
                <a:cubicBezTo>
                  <a:pt x="169797" y="11866"/>
                  <a:pt x="171859" y="5853"/>
                  <a:pt x="171859" y="0"/>
                </a:cubicBezTo>
              </a:path>
            </a:pathLst>
          </a:custGeom>
          <a:noFill/>
          <a:ln w="9525" cap="flat" cmpd="sng">
            <a:solidFill>
              <a:srgbClr val="9900FF"/>
            </a:solidFill>
            <a:prstDash val="solid"/>
            <a:round/>
            <a:headEnd type="none" w="med" len="med"/>
            <a:tailEnd type="none" w="med" len="med"/>
          </a:ln>
        </p:spPr>
        <p:txBody>
          <a:bodyPr/>
          <a:lstStyle/>
          <a:p>
            <a:endParaRPr lang="nl-BE"/>
          </a:p>
        </p:txBody>
      </p:sp>
      <p:sp>
        <p:nvSpPr>
          <p:cNvPr id="17" name="Google Shape;3131;p64">
            <a:extLst>
              <a:ext uri="{FF2B5EF4-FFF2-40B4-BE49-F238E27FC236}">
                <a16:creationId xmlns:a16="http://schemas.microsoft.com/office/drawing/2014/main" id="{D78B78A1-2609-41F4-A30B-E5506256C0A0}"/>
              </a:ext>
            </a:extLst>
          </p:cNvPr>
          <p:cNvSpPr/>
          <p:nvPr/>
        </p:nvSpPr>
        <p:spPr>
          <a:xfrm>
            <a:off x="10392401" y="5362556"/>
            <a:ext cx="1008195" cy="701081"/>
          </a:xfrm>
          <a:prstGeom prst="ellipse">
            <a:avLst/>
          </a:prstGeom>
          <a:no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132;p64">
            <a:extLst>
              <a:ext uri="{FF2B5EF4-FFF2-40B4-BE49-F238E27FC236}">
                <a16:creationId xmlns:a16="http://schemas.microsoft.com/office/drawing/2014/main" id="{BF13A687-93ED-4F77-B180-717882469878}"/>
              </a:ext>
            </a:extLst>
          </p:cNvPr>
          <p:cNvSpPr/>
          <p:nvPr/>
        </p:nvSpPr>
        <p:spPr>
          <a:xfrm>
            <a:off x="6479498" y="4120271"/>
            <a:ext cx="2754043" cy="1272922"/>
          </a:xfrm>
          <a:prstGeom prst="ellipse">
            <a:avLst/>
          </a:prstGeom>
          <a:no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35778697-8DD7-41B6-9222-B1DE0CA786E6}"/>
              </a:ext>
            </a:extLst>
          </p:cNvPr>
          <p:cNvSpPr txBox="1"/>
          <p:nvPr/>
        </p:nvSpPr>
        <p:spPr>
          <a:xfrm>
            <a:off x="791404" y="1997962"/>
            <a:ext cx="5043499" cy="1138773"/>
          </a:xfrm>
          <a:prstGeom prst="rect">
            <a:avLst/>
          </a:prstGeom>
          <a:noFill/>
        </p:spPr>
        <p:txBody>
          <a:bodyPr wrap="square" rtlCol="0">
            <a:spAutoFit/>
          </a:bodyPr>
          <a:lstStyle/>
          <a:p>
            <a:r>
              <a:rPr lang="en-US" sz="1700" b="1" dirty="0">
                <a:solidFill>
                  <a:srgbClr val="FF7C80"/>
                </a:solidFill>
              </a:rPr>
              <a:t>“Good Features” Serve Two Purposes</a:t>
            </a:r>
          </a:p>
          <a:p>
            <a:endParaRPr lang="en-US" sz="1700" dirty="0"/>
          </a:p>
          <a:p>
            <a:pPr marL="342900" indent="-342900">
              <a:buFont typeface="+mj-lt"/>
              <a:buAutoNum type="arabicPeriod"/>
            </a:pPr>
            <a:r>
              <a:rPr lang="nl-BE" sz="1700" dirty="0"/>
              <a:t>Boost Accuracy</a:t>
            </a:r>
          </a:p>
          <a:p>
            <a:pPr marL="342900" indent="-342900">
              <a:buFont typeface="+mj-lt"/>
              <a:buAutoNum type="arabicPeriod"/>
            </a:pPr>
            <a:r>
              <a:rPr lang="nl-BE" sz="1700" dirty="0" err="1"/>
              <a:t>Generate</a:t>
            </a:r>
            <a:r>
              <a:rPr lang="nl-BE" sz="1700" dirty="0"/>
              <a:t> </a:t>
            </a:r>
            <a:r>
              <a:rPr lang="nl-BE" sz="1700" dirty="0" err="1"/>
              <a:t>Better</a:t>
            </a:r>
            <a:r>
              <a:rPr lang="nl-BE" sz="1700" dirty="0"/>
              <a:t> </a:t>
            </a:r>
            <a:r>
              <a:rPr lang="nl-BE" sz="1700" dirty="0" err="1"/>
              <a:t>Explanations</a:t>
            </a:r>
            <a:endParaRPr lang="nl-BE" sz="1700" dirty="0"/>
          </a:p>
        </p:txBody>
      </p:sp>
      <p:sp>
        <p:nvSpPr>
          <p:cNvPr id="4" name="TextBox 3">
            <a:extLst>
              <a:ext uri="{FF2B5EF4-FFF2-40B4-BE49-F238E27FC236}">
                <a16:creationId xmlns:a16="http://schemas.microsoft.com/office/drawing/2014/main" id="{213C447D-A630-4109-8D70-6C19058940A7}"/>
              </a:ext>
            </a:extLst>
          </p:cNvPr>
          <p:cNvSpPr txBox="1"/>
          <p:nvPr/>
        </p:nvSpPr>
        <p:spPr>
          <a:xfrm>
            <a:off x="791404" y="3253093"/>
            <a:ext cx="4752158" cy="877163"/>
          </a:xfrm>
          <a:prstGeom prst="rect">
            <a:avLst/>
          </a:prstGeom>
          <a:noFill/>
        </p:spPr>
        <p:txBody>
          <a:bodyPr wrap="square" rtlCol="0">
            <a:spAutoFit/>
          </a:bodyPr>
          <a:lstStyle/>
          <a:p>
            <a:r>
              <a:rPr lang="en-US" sz="1700" b="1" dirty="0">
                <a:solidFill>
                  <a:srgbClr val="FF7C80"/>
                </a:solidFill>
              </a:rPr>
              <a:t>Key Questions:</a:t>
            </a:r>
          </a:p>
          <a:p>
            <a:r>
              <a:rPr lang="en-US" sz="1700" dirty="0"/>
              <a:t>How does a teacher look for at a student?</a:t>
            </a:r>
          </a:p>
          <a:p>
            <a:r>
              <a:rPr lang="en-US" sz="1700" dirty="0"/>
              <a:t>How to translate these into meaningful features?</a:t>
            </a:r>
          </a:p>
        </p:txBody>
      </p:sp>
      <p:sp>
        <p:nvSpPr>
          <p:cNvPr id="5" name="TextBox 4">
            <a:extLst>
              <a:ext uri="{FF2B5EF4-FFF2-40B4-BE49-F238E27FC236}">
                <a16:creationId xmlns:a16="http://schemas.microsoft.com/office/drawing/2014/main" id="{3AB396E2-1F4B-4414-8150-72D450F9FD72}"/>
              </a:ext>
            </a:extLst>
          </p:cNvPr>
          <p:cNvSpPr txBox="1"/>
          <p:nvPr/>
        </p:nvSpPr>
        <p:spPr>
          <a:xfrm>
            <a:off x="815114" y="4284651"/>
            <a:ext cx="2203489" cy="2008548"/>
          </a:xfrm>
          <a:prstGeom prst="rect">
            <a:avLst/>
          </a:prstGeom>
          <a:pattFill prst="pct30">
            <a:fgClr>
              <a:srgbClr val="FF7C80"/>
            </a:fgClr>
            <a:bgClr>
              <a:schemeClr val="bg1"/>
            </a:bgClr>
          </a:pattFill>
        </p:spPr>
        <p:txBody>
          <a:bodyPr wrap="square" rtlCol="0">
            <a:noAutofit/>
          </a:bodyPr>
          <a:lstStyle/>
          <a:p>
            <a:r>
              <a:rPr lang="en-US" b="1" dirty="0"/>
              <a:t>Starting Categories</a:t>
            </a:r>
          </a:p>
          <a:p>
            <a:endParaRPr lang="en-US" b="1" dirty="0"/>
          </a:p>
          <a:p>
            <a:pPr marL="285750" indent="-285750">
              <a:buFont typeface="Wingdings" panose="05000000000000000000" pitchFamily="2" charset="2"/>
              <a:buChar char="Ø"/>
            </a:pPr>
            <a:r>
              <a:rPr lang="en-US" b="1" dirty="0"/>
              <a:t>MSLQ</a:t>
            </a:r>
          </a:p>
          <a:p>
            <a:pPr marL="285750" indent="-285750">
              <a:buFont typeface="Wingdings" panose="05000000000000000000" pitchFamily="2" charset="2"/>
              <a:buChar char="Ø"/>
            </a:pPr>
            <a:r>
              <a:rPr lang="en-US" b="1" dirty="0"/>
              <a:t>Material Accessed</a:t>
            </a:r>
          </a:p>
          <a:p>
            <a:pPr marL="285750" indent="-285750">
              <a:buFont typeface="Wingdings" panose="05000000000000000000" pitchFamily="2" charset="2"/>
              <a:buChar char="Ø"/>
            </a:pPr>
            <a:r>
              <a:rPr lang="en-US" b="1" dirty="0"/>
              <a:t>Quiz</a:t>
            </a:r>
          </a:p>
          <a:p>
            <a:pPr marL="285750" indent="-285750">
              <a:buFont typeface="Wingdings" panose="05000000000000000000" pitchFamily="2" charset="2"/>
              <a:buChar char="Ø"/>
            </a:pPr>
            <a:r>
              <a:rPr lang="en-US" b="1" dirty="0"/>
              <a:t>Forums</a:t>
            </a:r>
          </a:p>
          <a:p>
            <a:pPr marL="285750" indent="-285750">
              <a:buFont typeface="Wingdings" panose="05000000000000000000" pitchFamily="2" charset="2"/>
              <a:buChar char="Ø"/>
            </a:pPr>
            <a:r>
              <a:rPr lang="en-US" b="1" dirty="0"/>
              <a:t>Trial Exam</a:t>
            </a:r>
            <a:endParaRPr lang="nl-BE" b="1" dirty="0"/>
          </a:p>
        </p:txBody>
      </p:sp>
      <p:sp>
        <p:nvSpPr>
          <p:cNvPr id="7" name="TextBox 6">
            <a:extLst>
              <a:ext uri="{FF2B5EF4-FFF2-40B4-BE49-F238E27FC236}">
                <a16:creationId xmlns:a16="http://schemas.microsoft.com/office/drawing/2014/main" id="{9DCD2971-00AA-4DF2-AB6B-8635922D49F7}"/>
              </a:ext>
            </a:extLst>
          </p:cNvPr>
          <p:cNvSpPr txBox="1"/>
          <p:nvPr/>
        </p:nvSpPr>
        <p:spPr>
          <a:xfrm>
            <a:off x="3768173" y="4390694"/>
            <a:ext cx="2876444" cy="1838547"/>
          </a:xfrm>
          <a:prstGeom prst="rect">
            <a:avLst/>
          </a:prstGeom>
          <a:noFill/>
        </p:spPr>
        <p:txBody>
          <a:bodyPr wrap="square" rtlCol="0">
            <a:noAutofit/>
          </a:bodyPr>
          <a:lstStyle/>
          <a:p>
            <a:r>
              <a:rPr lang="en-US" sz="1400" dirty="0"/>
              <a:t>Basic Predictors</a:t>
            </a:r>
          </a:p>
          <a:p>
            <a:pPr marL="285750" indent="-285750">
              <a:buFont typeface="Arial" panose="020B0604020202020204" pitchFamily="34" charset="0"/>
              <a:buChar char="•"/>
            </a:pPr>
            <a:r>
              <a:rPr lang="en-US" sz="1400" dirty="0"/>
              <a:t>… </a:t>
            </a:r>
          </a:p>
          <a:p>
            <a:pPr marL="285750" indent="-285750">
              <a:buFont typeface="Arial" panose="020B0604020202020204" pitchFamily="34" charset="0"/>
              <a:buChar char="•"/>
            </a:pPr>
            <a:r>
              <a:rPr lang="en-US" sz="1400" dirty="0"/>
              <a:t>Avg</a:t>
            </a:r>
          </a:p>
          <a:p>
            <a:pPr marL="285750" indent="-285750">
              <a:buFont typeface="Arial" panose="020B0604020202020204" pitchFamily="34" charset="0"/>
              <a:buChar char="•"/>
            </a:pPr>
            <a:r>
              <a:rPr lang="en-US" sz="1400" dirty="0"/>
              <a:t>Variance</a:t>
            </a:r>
          </a:p>
          <a:p>
            <a:pPr marL="285750" indent="-285750">
              <a:buFont typeface="Arial" panose="020B0604020202020204" pitchFamily="34" charset="0"/>
              <a:buChar char="•"/>
            </a:pPr>
            <a:r>
              <a:rPr lang="en-US" sz="1400" dirty="0"/>
              <a:t>Min/Max</a:t>
            </a:r>
          </a:p>
          <a:p>
            <a:pPr marL="285750" indent="-285750">
              <a:buFont typeface="Arial" panose="020B0604020202020204" pitchFamily="34" charset="0"/>
              <a:buChar char="•"/>
            </a:pPr>
            <a:r>
              <a:rPr lang="en-US" sz="1400" dirty="0"/>
              <a:t>Totals</a:t>
            </a:r>
          </a:p>
          <a:p>
            <a:r>
              <a:rPr lang="en-US" sz="1400" dirty="0"/>
              <a:t>More Advanced (combinations)</a:t>
            </a:r>
          </a:p>
          <a:p>
            <a:pPr marL="403225" indent="-117475"/>
            <a:r>
              <a:rPr lang="en-US" sz="1400" dirty="0"/>
              <a:t>(e.g. Sum of Max Grades)</a:t>
            </a:r>
          </a:p>
          <a:p>
            <a:endParaRPr lang="en-US" sz="1400" dirty="0"/>
          </a:p>
        </p:txBody>
      </p:sp>
      <p:sp>
        <p:nvSpPr>
          <p:cNvPr id="25" name="Google Shape;3114;p64">
            <a:extLst>
              <a:ext uri="{FF2B5EF4-FFF2-40B4-BE49-F238E27FC236}">
                <a16:creationId xmlns:a16="http://schemas.microsoft.com/office/drawing/2014/main" id="{E983D7FF-DDB5-4497-AB85-4B391276E8A9}"/>
              </a:ext>
            </a:extLst>
          </p:cNvPr>
          <p:cNvSpPr/>
          <p:nvPr/>
        </p:nvSpPr>
        <p:spPr>
          <a:xfrm>
            <a:off x="3190680" y="4284651"/>
            <a:ext cx="415045" cy="2008548"/>
          </a:xfrm>
          <a:prstGeom prst="rightBrace">
            <a:avLst>
              <a:gd name="adj1" fmla="val 50000"/>
              <a:gd name="adj2" fmla="val 50000"/>
            </a:avLst>
          </a:prstGeom>
          <a:noFill/>
          <a:ln w="158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Box 20">
            <a:extLst>
              <a:ext uri="{FF2B5EF4-FFF2-40B4-BE49-F238E27FC236}">
                <a16:creationId xmlns:a16="http://schemas.microsoft.com/office/drawing/2014/main" id="{7228CAC9-B724-4C89-98DC-A59C65B61223}"/>
              </a:ext>
            </a:extLst>
          </p:cNvPr>
          <p:cNvSpPr txBox="1"/>
          <p:nvPr/>
        </p:nvSpPr>
        <p:spPr>
          <a:xfrm>
            <a:off x="497374" y="6468696"/>
            <a:ext cx="5510136" cy="369332"/>
          </a:xfrm>
          <a:prstGeom prst="rect">
            <a:avLst/>
          </a:prstGeom>
          <a:noFill/>
        </p:spPr>
        <p:txBody>
          <a:bodyPr wrap="square" rtlCol="0">
            <a:spAutoFit/>
          </a:bodyPr>
          <a:lstStyle/>
          <a:p>
            <a:r>
              <a:rPr lang="en-US" dirty="0"/>
              <a:t>Check appendix for a full description of features</a:t>
            </a:r>
            <a:endParaRPr lang="nl-BE" dirty="0"/>
          </a:p>
        </p:txBody>
      </p:sp>
      <p:sp>
        <p:nvSpPr>
          <p:cNvPr id="27" name="TextBox 26">
            <a:extLst>
              <a:ext uri="{FF2B5EF4-FFF2-40B4-BE49-F238E27FC236}">
                <a16:creationId xmlns:a16="http://schemas.microsoft.com/office/drawing/2014/main" id="{030F972C-0A2C-4D19-AB66-A280F024A9FB}"/>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28" name="Rectangle 27">
            <a:extLst>
              <a:ext uri="{FF2B5EF4-FFF2-40B4-BE49-F238E27FC236}">
                <a16:creationId xmlns:a16="http://schemas.microsoft.com/office/drawing/2014/main" id="{20629493-3CE8-4D1F-9AFE-F425ED719AC8}"/>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29" name="TextBox 28">
            <a:extLst>
              <a:ext uri="{FF2B5EF4-FFF2-40B4-BE49-F238E27FC236}">
                <a16:creationId xmlns:a16="http://schemas.microsoft.com/office/drawing/2014/main" id="{C6CD8F88-809F-4A9D-A89E-B1B3317E0042}"/>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3" name="Rectangle 22">
            <a:extLst>
              <a:ext uri="{FF2B5EF4-FFF2-40B4-BE49-F238E27FC236}">
                <a16:creationId xmlns:a16="http://schemas.microsoft.com/office/drawing/2014/main" id="{B559B328-D912-4CE4-9CA4-76EC6D8D5C58}"/>
              </a:ext>
            </a:extLst>
          </p:cNvPr>
          <p:cNvSpPr/>
          <p:nvPr/>
        </p:nvSpPr>
        <p:spPr>
          <a:xfrm>
            <a:off x="0" y="6048375"/>
            <a:ext cx="419100"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11</a:t>
            </a:r>
            <a:endParaRPr lang="nl-BE" dirty="0"/>
          </a:p>
        </p:txBody>
      </p:sp>
    </p:spTree>
    <p:extLst>
      <p:ext uri="{BB962C8B-B14F-4D97-AF65-F5344CB8AC3E}">
        <p14:creationId xmlns:p14="http://schemas.microsoft.com/office/powerpoint/2010/main" val="1582101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Model Selection &amp; Evaluation</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Select the Final Forecasting Model</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pic>
        <p:nvPicPr>
          <p:cNvPr id="8" name="Google Shape;3337;p68">
            <a:extLst>
              <a:ext uri="{FF2B5EF4-FFF2-40B4-BE49-F238E27FC236}">
                <a16:creationId xmlns:a16="http://schemas.microsoft.com/office/drawing/2014/main" id="{194B9EE8-2295-4B1C-8556-864B4804FB69}"/>
              </a:ext>
            </a:extLst>
          </p:cNvPr>
          <p:cNvPicPr preferRelativeResize="0"/>
          <p:nvPr/>
        </p:nvPicPr>
        <p:blipFill>
          <a:blip r:embed="rId3">
            <a:alphaModFix/>
          </a:blip>
          <a:stretch>
            <a:fillRect/>
          </a:stretch>
        </p:blipFill>
        <p:spPr>
          <a:xfrm>
            <a:off x="6504402" y="1615970"/>
            <a:ext cx="3457523" cy="1838618"/>
          </a:xfrm>
          <a:prstGeom prst="rect">
            <a:avLst/>
          </a:prstGeom>
          <a:noFill/>
          <a:ln>
            <a:noFill/>
          </a:ln>
        </p:spPr>
      </p:pic>
      <p:pic>
        <p:nvPicPr>
          <p:cNvPr id="11" name="Google Shape;3338;p68">
            <a:extLst>
              <a:ext uri="{FF2B5EF4-FFF2-40B4-BE49-F238E27FC236}">
                <a16:creationId xmlns:a16="http://schemas.microsoft.com/office/drawing/2014/main" id="{BEAAECB8-601B-48D2-AACE-ABE9ECC7D37C}"/>
              </a:ext>
            </a:extLst>
          </p:cNvPr>
          <p:cNvPicPr preferRelativeResize="0"/>
          <p:nvPr/>
        </p:nvPicPr>
        <p:blipFill>
          <a:blip r:embed="rId4">
            <a:alphaModFix/>
          </a:blip>
          <a:stretch>
            <a:fillRect/>
          </a:stretch>
        </p:blipFill>
        <p:spPr>
          <a:xfrm>
            <a:off x="6469626" y="3671555"/>
            <a:ext cx="2062303" cy="1096643"/>
          </a:xfrm>
          <a:prstGeom prst="rect">
            <a:avLst/>
          </a:prstGeom>
          <a:noFill/>
          <a:ln>
            <a:noFill/>
          </a:ln>
        </p:spPr>
      </p:pic>
      <p:sp>
        <p:nvSpPr>
          <p:cNvPr id="12" name="Google Shape;3339;p68">
            <a:extLst>
              <a:ext uri="{FF2B5EF4-FFF2-40B4-BE49-F238E27FC236}">
                <a16:creationId xmlns:a16="http://schemas.microsoft.com/office/drawing/2014/main" id="{C6B89C83-EA15-4EA6-BAA7-49D541AE2E1C}"/>
              </a:ext>
            </a:extLst>
          </p:cNvPr>
          <p:cNvSpPr txBox="1"/>
          <p:nvPr/>
        </p:nvSpPr>
        <p:spPr>
          <a:xfrm>
            <a:off x="804961" y="2042049"/>
            <a:ext cx="4465130" cy="1457470"/>
          </a:xfrm>
          <a:prstGeom prst="rect">
            <a:avLst/>
          </a:prstGeom>
          <a:noFill/>
          <a:ln>
            <a:solidFill>
              <a:schemeClr val="tx1"/>
            </a:solid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Select the Forecasting Model </a:t>
            </a:r>
            <a:endParaRPr sz="1700" b="1" dirty="0">
              <a:solidFill>
                <a:srgbClr val="FF7C80"/>
              </a:solidFill>
              <a:latin typeface="Calibri"/>
              <a:ea typeface="Calibri"/>
              <a:cs typeface="Calibri"/>
              <a:sym typeface="Calibri"/>
            </a:endParaRPr>
          </a:p>
          <a:p>
            <a:pPr marL="228600" lvl="0" indent="-171450" algn="l" rtl="0">
              <a:spcBef>
                <a:spcPts val="0"/>
              </a:spcBef>
              <a:spcAft>
                <a:spcPts val="0"/>
              </a:spcAft>
              <a:buSzPts val="900"/>
              <a:buFont typeface="Calibri"/>
              <a:buChar char="●"/>
            </a:pPr>
            <a:r>
              <a:rPr lang="en-US" sz="1700" dirty="0">
                <a:latin typeface="Calibri"/>
                <a:ea typeface="Calibri"/>
                <a:cs typeface="Calibri"/>
                <a:sym typeface="Calibri"/>
              </a:rPr>
              <a:t>GBDTs outperform Benchmarks</a:t>
            </a:r>
            <a:endParaRPr sz="1700" dirty="0">
              <a:latin typeface="Calibri"/>
              <a:ea typeface="Calibri"/>
              <a:cs typeface="Calibri"/>
              <a:sym typeface="Calibri"/>
            </a:endParaRPr>
          </a:p>
          <a:p>
            <a:pPr marL="228600" lvl="0" indent="-171450" algn="l" rtl="0">
              <a:spcBef>
                <a:spcPts val="0"/>
              </a:spcBef>
              <a:spcAft>
                <a:spcPts val="0"/>
              </a:spcAft>
              <a:buSzPts val="900"/>
              <a:buFont typeface="Calibri"/>
              <a:buChar char="●"/>
            </a:pPr>
            <a:r>
              <a:rPr lang="en-US" sz="1700" dirty="0" err="1">
                <a:latin typeface="Calibri"/>
                <a:ea typeface="Calibri"/>
                <a:cs typeface="Calibri"/>
                <a:sym typeface="Calibri"/>
              </a:rPr>
              <a:t>CatBoost</a:t>
            </a:r>
            <a:r>
              <a:rPr lang="en-US" sz="1700" dirty="0">
                <a:latin typeface="Calibri"/>
                <a:ea typeface="Calibri"/>
                <a:cs typeface="Calibri"/>
                <a:sym typeface="Calibri"/>
              </a:rPr>
              <a:t> outperforms other GBDTs</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r>
              <a:rPr lang="en-US" sz="1700" dirty="0" err="1">
                <a:latin typeface="Calibri"/>
                <a:ea typeface="Calibri"/>
                <a:cs typeface="Calibri"/>
                <a:sym typeface="Calibri"/>
              </a:rPr>
              <a:t>Catboost</a:t>
            </a:r>
            <a:r>
              <a:rPr lang="en-US" sz="1700" dirty="0">
                <a:latin typeface="Calibri"/>
                <a:ea typeface="Calibri"/>
                <a:cs typeface="Calibri"/>
                <a:sym typeface="Calibri"/>
              </a:rPr>
              <a:t> is picked as the forecasting model</a:t>
            </a:r>
            <a:endParaRPr sz="1700" dirty="0">
              <a:latin typeface="Calibri"/>
              <a:ea typeface="Calibri"/>
              <a:cs typeface="Calibri"/>
              <a:sym typeface="Calibri"/>
            </a:endParaRPr>
          </a:p>
        </p:txBody>
      </p:sp>
      <p:sp>
        <p:nvSpPr>
          <p:cNvPr id="13" name="Google Shape;3340;p68">
            <a:extLst>
              <a:ext uri="{FF2B5EF4-FFF2-40B4-BE49-F238E27FC236}">
                <a16:creationId xmlns:a16="http://schemas.microsoft.com/office/drawing/2014/main" id="{C769B35B-B010-42ED-B4BC-04B30D574DBA}"/>
              </a:ext>
            </a:extLst>
          </p:cNvPr>
          <p:cNvSpPr txBox="1"/>
          <p:nvPr/>
        </p:nvSpPr>
        <p:spPr>
          <a:xfrm>
            <a:off x="804961" y="3673244"/>
            <a:ext cx="5291039" cy="1180799"/>
          </a:xfrm>
          <a:prstGeom prst="rect">
            <a:avLst/>
          </a:prstGeom>
          <a:noFill/>
          <a:ln>
            <a:solidFill>
              <a:schemeClr val="tx1"/>
            </a:solid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Compare with CNN Model (</a:t>
            </a:r>
            <a:r>
              <a:rPr lang="en-US" sz="1700" b="1" dirty="0" err="1">
                <a:solidFill>
                  <a:srgbClr val="FF7C80"/>
                </a:solidFill>
                <a:latin typeface="Calibri"/>
                <a:ea typeface="Calibri"/>
                <a:cs typeface="Calibri"/>
                <a:sym typeface="Calibri"/>
              </a:rPr>
              <a:t>Sagaert</a:t>
            </a:r>
            <a:r>
              <a:rPr lang="en-US" sz="1700" b="1" dirty="0">
                <a:solidFill>
                  <a:srgbClr val="FF7C80"/>
                </a:solidFill>
                <a:latin typeface="Calibri"/>
                <a:ea typeface="Calibri"/>
                <a:cs typeface="Calibri"/>
                <a:sym typeface="Calibri"/>
              </a:rPr>
              <a:t> et al, 2022)</a:t>
            </a:r>
          </a:p>
          <a:p>
            <a:pPr marL="0" lvl="0" indent="0" algn="l" rtl="0">
              <a:spcBef>
                <a:spcPts val="0"/>
              </a:spcBef>
              <a:spcAft>
                <a:spcPts val="0"/>
              </a:spcAft>
              <a:buNone/>
            </a:pPr>
            <a:endParaRPr sz="1700" dirty="0">
              <a:latin typeface="Calibri"/>
              <a:ea typeface="Calibri"/>
              <a:cs typeface="Calibri"/>
              <a:sym typeface="Calibri"/>
            </a:endParaRPr>
          </a:p>
          <a:p>
            <a:pPr marL="257175" lvl="0" indent="-171450" algn="l" rtl="0">
              <a:spcBef>
                <a:spcPts val="0"/>
              </a:spcBef>
              <a:spcAft>
                <a:spcPts val="0"/>
              </a:spcAft>
              <a:buSzPts val="900"/>
              <a:buFont typeface="Calibri"/>
              <a:buChar char="●"/>
            </a:pPr>
            <a:r>
              <a:rPr lang="en-US" sz="1700" dirty="0">
                <a:latin typeface="Calibri"/>
                <a:ea typeface="Calibri"/>
                <a:cs typeface="Calibri"/>
                <a:sym typeface="Calibri"/>
              </a:rPr>
              <a:t>Pass/Fail Accuracy Comparison</a:t>
            </a:r>
            <a:endParaRPr sz="1700" dirty="0">
              <a:latin typeface="Calibri"/>
              <a:ea typeface="Calibri"/>
              <a:cs typeface="Calibri"/>
              <a:sym typeface="Calibri"/>
            </a:endParaRPr>
          </a:p>
          <a:p>
            <a:pPr marL="257175" lvl="0" indent="-171450" algn="l" rtl="0">
              <a:spcBef>
                <a:spcPts val="0"/>
              </a:spcBef>
              <a:spcAft>
                <a:spcPts val="0"/>
              </a:spcAft>
              <a:buSzPts val="900"/>
              <a:buFont typeface="Calibri"/>
              <a:buChar char="●"/>
            </a:pPr>
            <a:r>
              <a:rPr lang="en-US" sz="1700" dirty="0" err="1">
                <a:latin typeface="Calibri"/>
                <a:ea typeface="Calibri"/>
                <a:cs typeface="Calibri"/>
                <a:sym typeface="Calibri"/>
              </a:rPr>
              <a:t>CatBoost</a:t>
            </a:r>
            <a:r>
              <a:rPr lang="en-US" sz="1700" dirty="0">
                <a:latin typeface="Calibri"/>
                <a:ea typeface="Calibri"/>
                <a:cs typeface="Calibri"/>
                <a:sym typeface="Calibri"/>
              </a:rPr>
              <a:t> fitted on mid-semester, CNN on full semester</a:t>
            </a:r>
            <a:endParaRPr sz="1700" dirty="0">
              <a:latin typeface="Calibri"/>
              <a:ea typeface="Calibri"/>
              <a:cs typeface="Calibri"/>
              <a:sym typeface="Calibri"/>
            </a:endParaRPr>
          </a:p>
        </p:txBody>
      </p:sp>
      <p:sp>
        <p:nvSpPr>
          <p:cNvPr id="14" name="Google Shape;3342;p68">
            <a:extLst>
              <a:ext uri="{FF2B5EF4-FFF2-40B4-BE49-F238E27FC236}">
                <a16:creationId xmlns:a16="http://schemas.microsoft.com/office/drawing/2014/main" id="{A8C76A9A-D7C5-4E58-A90F-43034D497C2A}"/>
              </a:ext>
            </a:extLst>
          </p:cNvPr>
          <p:cNvSpPr txBox="1"/>
          <p:nvPr/>
        </p:nvSpPr>
        <p:spPr>
          <a:xfrm>
            <a:off x="804961" y="5124218"/>
            <a:ext cx="5153387" cy="1085655"/>
          </a:xfrm>
          <a:prstGeom prst="rect">
            <a:avLst/>
          </a:prstGeom>
          <a:noFill/>
          <a:ln>
            <a:solidFill>
              <a:schemeClr val="tx1"/>
            </a:solid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Evaluate Feature Selection</a:t>
            </a:r>
            <a:endParaRPr sz="1700" b="1" dirty="0">
              <a:solidFill>
                <a:srgbClr val="FF7C80"/>
              </a:solidFill>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r>
              <a:rPr lang="en-US" sz="1700" dirty="0">
                <a:latin typeface="Calibri"/>
                <a:ea typeface="Calibri"/>
                <a:cs typeface="Calibri"/>
                <a:sym typeface="Calibri"/>
              </a:rPr>
              <a:t>Each set contributes to the models performance</a:t>
            </a:r>
            <a:endParaRPr sz="1700" dirty="0">
              <a:latin typeface="Calibri"/>
              <a:ea typeface="Calibri"/>
              <a:cs typeface="Calibri"/>
              <a:sym typeface="Calibri"/>
            </a:endParaRPr>
          </a:p>
        </p:txBody>
      </p:sp>
      <p:sp>
        <p:nvSpPr>
          <p:cNvPr id="17" name="TextBox 16">
            <a:extLst>
              <a:ext uri="{FF2B5EF4-FFF2-40B4-BE49-F238E27FC236}">
                <a16:creationId xmlns:a16="http://schemas.microsoft.com/office/drawing/2014/main" id="{4BABBEBE-FA07-42EF-AA48-CF1AE6DF7097}"/>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8" name="Rectangle 17">
            <a:extLst>
              <a:ext uri="{FF2B5EF4-FFF2-40B4-BE49-F238E27FC236}">
                <a16:creationId xmlns:a16="http://schemas.microsoft.com/office/drawing/2014/main" id="{7B3B2CAA-977D-4B9A-B4BC-1888A0359F5A}"/>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9" name="TextBox 18">
            <a:extLst>
              <a:ext uri="{FF2B5EF4-FFF2-40B4-BE49-F238E27FC236}">
                <a16:creationId xmlns:a16="http://schemas.microsoft.com/office/drawing/2014/main" id="{A03A829D-C578-4F63-9B0C-1C6DA4AA9229}"/>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5" name="Rectangle 14">
            <a:extLst>
              <a:ext uri="{FF2B5EF4-FFF2-40B4-BE49-F238E27FC236}">
                <a16:creationId xmlns:a16="http://schemas.microsoft.com/office/drawing/2014/main" id="{8A5E4F1C-D0DB-406D-8144-847AC7932884}"/>
              </a:ext>
            </a:extLst>
          </p:cNvPr>
          <p:cNvSpPr/>
          <p:nvPr/>
        </p:nvSpPr>
        <p:spPr>
          <a:xfrm>
            <a:off x="0" y="6048375"/>
            <a:ext cx="419100"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a:t>
            </a:r>
            <a:endParaRPr lang="nl-BE" dirty="0"/>
          </a:p>
        </p:txBody>
      </p:sp>
      <p:pic>
        <p:nvPicPr>
          <p:cNvPr id="16" name="Picture 15">
            <a:extLst>
              <a:ext uri="{FF2B5EF4-FFF2-40B4-BE49-F238E27FC236}">
                <a16:creationId xmlns:a16="http://schemas.microsoft.com/office/drawing/2014/main" id="{A3544163-2581-4098-AFB4-8F16B57DBFC7}"/>
              </a:ext>
            </a:extLst>
          </p:cNvPr>
          <p:cNvPicPr>
            <a:picLocks noChangeAspect="1"/>
          </p:cNvPicPr>
          <p:nvPr/>
        </p:nvPicPr>
        <p:blipFill>
          <a:blip r:embed="rId5"/>
          <a:stretch>
            <a:fillRect/>
          </a:stretch>
        </p:blipFill>
        <p:spPr>
          <a:xfrm>
            <a:off x="6686201" y="4771464"/>
            <a:ext cx="3136225" cy="1851001"/>
          </a:xfrm>
          <a:prstGeom prst="rect">
            <a:avLst/>
          </a:prstGeom>
        </p:spPr>
      </p:pic>
    </p:spTree>
    <p:extLst>
      <p:ext uri="{BB962C8B-B14F-4D97-AF65-F5344CB8AC3E}">
        <p14:creationId xmlns:p14="http://schemas.microsoft.com/office/powerpoint/2010/main" val="302576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Presentation Outline</a:t>
            </a:r>
            <a:endParaRPr sz="3200" dirty="0">
              <a:latin typeface="Quattrocento Sans" panose="020B0604020202020204" charset="0"/>
            </a:endParaRPr>
          </a:p>
        </p:txBody>
      </p:sp>
      <p:sp>
        <p:nvSpPr>
          <p:cNvPr id="4736" name="Google Shape;4736;p74"/>
          <p:cNvSpPr txBox="1">
            <a:spLocks noGrp="1"/>
          </p:cNvSpPr>
          <p:nvPr>
            <p:ph type="body" idx="2"/>
          </p:nvPr>
        </p:nvSpPr>
        <p:spPr>
          <a:xfrm>
            <a:off x="1447647" y="1454109"/>
            <a:ext cx="4076853" cy="4226414"/>
          </a:xfrm>
          <a:prstGeom prst="rect">
            <a:avLst/>
          </a:prstGeom>
          <a:noFill/>
          <a:ln>
            <a:noFill/>
          </a:ln>
        </p:spPr>
        <p:txBody>
          <a:bodyPr spcFirstLastPara="1" vert="horz" wrap="square" lIns="0" tIns="0" rIns="0" bIns="0" rtlCol="0" anchor="t" anchorCtr="0">
            <a:noAutofit/>
          </a:bodyPr>
          <a:lstStyle/>
          <a:p>
            <a:pPr marL="0" indent="0">
              <a:lnSpc>
                <a:spcPct val="200000"/>
              </a:lnSpc>
              <a:spcBef>
                <a:spcPts val="0"/>
              </a:spcBef>
            </a:pPr>
            <a:endParaRPr lang="en-US" sz="2000" dirty="0"/>
          </a:p>
          <a:p>
            <a:pPr marL="514350" indent="0">
              <a:lnSpc>
                <a:spcPct val="200000"/>
              </a:lnSpc>
              <a:spcBef>
                <a:spcPts val="0"/>
              </a:spcBef>
              <a:buClr>
                <a:schemeClr val="tx1"/>
              </a:buClr>
              <a:buSzPct val="100000"/>
            </a:pPr>
            <a:r>
              <a:rPr lang="en-US" sz="2000" dirty="0"/>
              <a:t>Introduction</a:t>
            </a:r>
          </a:p>
          <a:p>
            <a:pPr marL="514350" indent="0">
              <a:lnSpc>
                <a:spcPct val="200000"/>
              </a:lnSpc>
              <a:spcBef>
                <a:spcPts val="0"/>
              </a:spcBef>
              <a:buClr>
                <a:schemeClr val="tx1"/>
              </a:buClr>
              <a:buSzPct val="100000"/>
            </a:pPr>
            <a:r>
              <a:rPr lang="en-US" sz="2000" dirty="0"/>
              <a:t>Data</a:t>
            </a:r>
          </a:p>
          <a:p>
            <a:pPr marL="514350" indent="0">
              <a:lnSpc>
                <a:spcPct val="200000"/>
              </a:lnSpc>
              <a:spcBef>
                <a:spcPts val="0"/>
              </a:spcBef>
              <a:buClr>
                <a:schemeClr val="tx1"/>
              </a:buClr>
              <a:buSzPct val="100000"/>
            </a:pPr>
            <a:r>
              <a:rPr lang="en-US" sz="2000" dirty="0"/>
              <a:t>Problem Framing &amp; Model Fitting</a:t>
            </a:r>
          </a:p>
          <a:p>
            <a:pPr marL="514350" indent="0">
              <a:lnSpc>
                <a:spcPct val="200000"/>
              </a:lnSpc>
              <a:spcBef>
                <a:spcPts val="0"/>
              </a:spcBef>
              <a:buClr>
                <a:schemeClr val="tx1"/>
              </a:buClr>
              <a:buSzPct val="100000"/>
            </a:pPr>
            <a:r>
              <a:rPr lang="en-US" sz="2000" dirty="0"/>
              <a:t>Uncertainty Estimation</a:t>
            </a:r>
          </a:p>
          <a:p>
            <a:pPr marL="514350" indent="0">
              <a:lnSpc>
                <a:spcPct val="200000"/>
              </a:lnSpc>
              <a:spcBef>
                <a:spcPts val="0"/>
              </a:spcBef>
              <a:buClr>
                <a:schemeClr val="tx1"/>
              </a:buClr>
              <a:buSzPct val="100000"/>
            </a:pPr>
            <a:r>
              <a:rPr lang="en-US" sz="2000" dirty="0"/>
              <a:t>Explainability</a:t>
            </a:r>
          </a:p>
          <a:p>
            <a:pPr marL="514350" indent="0">
              <a:lnSpc>
                <a:spcPct val="200000"/>
              </a:lnSpc>
              <a:spcBef>
                <a:spcPts val="0"/>
              </a:spcBef>
              <a:buClr>
                <a:schemeClr val="tx1"/>
              </a:buClr>
              <a:buSzPct val="100000"/>
            </a:pPr>
            <a:r>
              <a:rPr lang="en-US" sz="2000" dirty="0"/>
              <a:t>Conclusion</a:t>
            </a:r>
          </a:p>
          <a:p>
            <a:pPr marL="857250" indent="-342900">
              <a:lnSpc>
                <a:spcPct val="200000"/>
              </a:lnSpc>
              <a:spcBef>
                <a:spcPts val="0"/>
              </a:spcBef>
              <a:buFont typeface="+mj-lt"/>
              <a:buAutoNum type="arabicPeriod"/>
            </a:pPr>
            <a:endParaRPr lang="en-US" sz="2000" dirty="0"/>
          </a:p>
          <a:p>
            <a:pPr marL="0" indent="0">
              <a:lnSpc>
                <a:spcPct val="200000"/>
              </a:lnSpc>
              <a:spcBef>
                <a:spcPts val="0"/>
              </a:spcBef>
            </a:pPr>
            <a:endParaRPr sz="2000" dirty="0"/>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sp>
        <p:nvSpPr>
          <p:cNvPr id="4" name="Oval 3">
            <a:extLst>
              <a:ext uri="{FF2B5EF4-FFF2-40B4-BE49-F238E27FC236}">
                <a16:creationId xmlns:a16="http://schemas.microsoft.com/office/drawing/2014/main" id="{DC62436E-4971-4153-A619-88AA9C5DDA71}"/>
              </a:ext>
            </a:extLst>
          </p:cNvPr>
          <p:cNvSpPr/>
          <p:nvPr/>
        </p:nvSpPr>
        <p:spPr>
          <a:xfrm>
            <a:off x="1221772" y="2216169"/>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39CA9"/>
                </a:solidFill>
              </a:rPr>
              <a:t>1</a:t>
            </a:r>
            <a:endParaRPr lang="nl-BE" dirty="0">
              <a:solidFill>
                <a:srgbClr val="F39CA9"/>
              </a:solidFill>
            </a:endParaRPr>
          </a:p>
        </p:txBody>
      </p:sp>
      <p:sp>
        <p:nvSpPr>
          <p:cNvPr id="10" name="Oval 9">
            <a:extLst>
              <a:ext uri="{FF2B5EF4-FFF2-40B4-BE49-F238E27FC236}">
                <a16:creationId xmlns:a16="http://schemas.microsoft.com/office/drawing/2014/main" id="{E26BB0B8-D6B6-48EA-BA26-DAF8A6389C88}"/>
              </a:ext>
            </a:extLst>
          </p:cNvPr>
          <p:cNvSpPr/>
          <p:nvPr/>
        </p:nvSpPr>
        <p:spPr>
          <a:xfrm>
            <a:off x="1221773" y="2810089"/>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2</a:t>
            </a:r>
            <a:endParaRPr lang="nl-BE" dirty="0">
              <a:solidFill>
                <a:srgbClr val="FF7C80"/>
              </a:solidFill>
            </a:endParaRPr>
          </a:p>
        </p:txBody>
      </p:sp>
      <p:sp>
        <p:nvSpPr>
          <p:cNvPr id="11" name="Oval 10">
            <a:extLst>
              <a:ext uri="{FF2B5EF4-FFF2-40B4-BE49-F238E27FC236}">
                <a16:creationId xmlns:a16="http://schemas.microsoft.com/office/drawing/2014/main" id="{7A7753F3-5B2E-4AC9-A8FD-DBA2DF15C1E5}"/>
              </a:ext>
            </a:extLst>
          </p:cNvPr>
          <p:cNvSpPr/>
          <p:nvPr/>
        </p:nvSpPr>
        <p:spPr>
          <a:xfrm>
            <a:off x="1221773" y="3435800"/>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3</a:t>
            </a:r>
            <a:endParaRPr lang="nl-BE" dirty="0">
              <a:solidFill>
                <a:srgbClr val="FF7C80"/>
              </a:solidFill>
            </a:endParaRPr>
          </a:p>
        </p:txBody>
      </p:sp>
      <p:sp>
        <p:nvSpPr>
          <p:cNvPr id="12" name="Oval 11">
            <a:extLst>
              <a:ext uri="{FF2B5EF4-FFF2-40B4-BE49-F238E27FC236}">
                <a16:creationId xmlns:a16="http://schemas.microsoft.com/office/drawing/2014/main" id="{39FF3A47-0641-4730-9A21-151011DF8AA2}"/>
              </a:ext>
            </a:extLst>
          </p:cNvPr>
          <p:cNvSpPr/>
          <p:nvPr/>
        </p:nvSpPr>
        <p:spPr>
          <a:xfrm>
            <a:off x="1221772" y="4052553"/>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4</a:t>
            </a:r>
            <a:endParaRPr lang="nl-BE" dirty="0">
              <a:solidFill>
                <a:srgbClr val="FF7C80"/>
              </a:solidFill>
            </a:endParaRPr>
          </a:p>
        </p:txBody>
      </p:sp>
      <p:sp>
        <p:nvSpPr>
          <p:cNvPr id="13" name="Oval 12">
            <a:extLst>
              <a:ext uri="{FF2B5EF4-FFF2-40B4-BE49-F238E27FC236}">
                <a16:creationId xmlns:a16="http://schemas.microsoft.com/office/drawing/2014/main" id="{0E6E3241-66AF-4F81-8C57-B087B46FCDDB}"/>
              </a:ext>
            </a:extLst>
          </p:cNvPr>
          <p:cNvSpPr/>
          <p:nvPr/>
        </p:nvSpPr>
        <p:spPr>
          <a:xfrm>
            <a:off x="1221772" y="4669306"/>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5</a:t>
            </a:r>
            <a:endParaRPr lang="nl-BE" dirty="0">
              <a:solidFill>
                <a:srgbClr val="FF0000"/>
              </a:solidFill>
            </a:endParaRPr>
          </a:p>
        </p:txBody>
      </p:sp>
      <p:sp>
        <p:nvSpPr>
          <p:cNvPr id="14" name="Oval 13">
            <a:extLst>
              <a:ext uri="{FF2B5EF4-FFF2-40B4-BE49-F238E27FC236}">
                <a16:creationId xmlns:a16="http://schemas.microsoft.com/office/drawing/2014/main" id="{6A53DC71-F8DF-48F1-8D9A-2E76917CCE83}"/>
              </a:ext>
            </a:extLst>
          </p:cNvPr>
          <p:cNvSpPr/>
          <p:nvPr/>
        </p:nvSpPr>
        <p:spPr>
          <a:xfrm>
            <a:off x="1221772" y="5270989"/>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6</a:t>
            </a:r>
            <a:endParaRPr lang="nl-BE" dirty="0">
              <a:solidFill>
                <a:srgbClr val="FF0000"/>
              </a:solidFill>
            </a:endParaRPr>
          </a:p>
        </p:txBody>
      </p:sp>
      <p:cxnSp>
        <p:nvCxnSpPr>
          <p:cNvPr id="15" name="Google Shape;168;p9">
            <a:extLst>
              <a:ext uri="{FF2B5EF4-FFF2-40B4-BE49-F238E27FC236}">
                <a16:creationId xmlns:a16="http://schemas.microsoft.com/office/drawing/2014/main" id="{7FD9A14D-F52F-4E98-8056-16BCAE4D1E36}"/>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17" name="TextBox 16">
            <a:extLst>
              <a:ext uri="{FF2B5EF4-FFF2-40B4-BE49-F238E27FC236}">
                <a16:creationId xmlns:a16="http://schemas.microsoft.com/office/drawing/2014/main" id="{A82B5ABA-8F4D-4511-B93A-3517B2E6BFD1}"/>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8" name="Rectangle 17">
            <a:extLst>
              <a:ext uri="{FF2B5EF4-FFF2-40B4-BE49-F238E27FC236}">
                <a16:creationId xmlns:a16="http://schemas.microsoft.com/office/drawing/2014/main" id="{C0F4849A-0FC0-4CEC-98E4-604504784CCC}"/>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9" name="TextBox 18">
            <a:extLst>
              <a:ext uri="{FF2B5EF4-FFF2-40B4-BE49-F238E27FC236}">
                <a16:creationId xmlns:a16="http://schemas.microsoft.com/office/drawing/2014/main" id="{8142FDDC-98F3-431E-96B9-F581933E15E9}"/>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0" name="Rectangle 19">
            <a:extLst>
              <a:ext uri="{FF2B5EF4-FFF2-40B4-BE49-F238E27FC236}">
                <a16:creationId xmlns:a16="http://schemas.microsoft.com/office/drawing/2014/main" id="{AEE1C25A-94CB-4E5C-B175-31817D2B56AC}"/>
              </a:ext>
            </a:extLst>
          </p:cNvPr>
          <p:cNvSpPr/>
          <p:nvPr/>
        </p:nvSpPr>
        <p:spPr>
          <a:xfrm>
            <a:off x="0" y="6048375"/>
            <a:ext cx="419100"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13</a:t>
            </a:r>
            <a:endParaRPr lang="nl-BE" dirty="0"/>
          </a:p>
        </p:txBody>
      </p:sp>
    </p:spTree>
    <p:extLst>
      <p:ext uri="{BB962C8B-B14F-4D97-AF65-F5344CB8AC3E}">
        <p14:creationId xmlns:p14="http://schemas.microsoft.com/office/powerpoint/2010/main" val="28087219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Uncertainty Estimation</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727584"/>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Increase Confidence Through Conformal</a:t>
            </a:r>
          </a:p>
          <a:p>
            <a:pPr marL="0" indent="0">
              <a:spcBef>
                <a:spcPts val="0"/>
              </a:spcBef>
            </a:pPr>
            <a:r>
              <a:rPr lang="en-US" sz="2200" dirty="0">
                <a:solidFill>
                  <a:srgbClr val="FF0000"/>
                </a:solidFill>
              </a:rPr>
              <a:t>Predictions</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11" name="Google Shape;3443;p70">
            <a:extLst>
              <a:ext uri="{FF2B5EF4-FFF2-40B4-BE49-F238E27FC236}">
                <a16:creationId xmlns:a16="http://schemas.microsoft.com/office/drawing/2014/main" id="{88942393-45C6-4D1E-B87C-1AFAD861ED5E}"/>
              </a:ext>
            </a:extLst>
          </p:cNvPr>
          <p:cNvSpPr txBox="1"/>
          <p:nvPr/>
        </p:nvSpPr>
        <p:spPr>
          <a:xfrm>
            <a:off x="651560" y="1996855"/>
            <a:ext cx="7629857" cy="133701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Confidence in classification: Increase the trust of teachers into models predictions</a:t>
            </a:r>
            <a:endParaRPr sz="1700" b="1" dirty="0">
              <a:solidFill>
                <a:srgbClr val="FF7C80"/>
              </a:solidFill>
              <a:latin typeface="Calibri"/>
              <a:ea typeface="Calibri"/>
              <a:cs typeface="Calibri"/>
              <a:sym typeface="Calibri"/>
            </a:endParaRPr>
          </a:p>
          <a:p>
            <a:pPr marL="0" lvl="0" indent="0" algn="l" rtl="0">
              <a:spcBef>
                <a:spcPts val="0"/>
              </a:spcBef>
              <a:spcAft>
                <a:spcPts val="0"/>
              </a:spcAft>
              <a:buNone/>
            </a:pPr>
            <a:r>
              <a:rPr lang="en-US" sz="1700" dirty="0">
                <a:latin typeface="Calibri"/>
                <a:ea typeface="Calibri"/>
                <a:cs typeface="Calibri"/>
                <a:sym typeface="Calibri"/>
              </a:rPr>
              <a:t>							     </a:t>
            </a:r>
          </a:p>
          <a:p>
            <a:pPr marL="228600" lvl="0" indent="-171450" algn="l" rtl="0">
              <a:spcBef>
                <a:spcPts val="0"/>
              </a:spcBef>
              <a:spcAft>
                <a:spcPts val="0"/>
              </a:spcAft>
              <a:buSzPts val="900"/>
              <a:buFont typeface="Calibri"/>
              <a:buChar char="●"/>
            </a:pPr>
            <a:r>
              <a:rPr lang="en-US" sz="1700" dirty="0">
                <a:latin typeface="Calibri"/>
                <a:ea typeface="Calibri"/>
                <a:cs typeface="Calibri"/>
                <a:sym typeface="Calibri"/>
              </a:rPr>
              <a:t>Calculate a score for each class 		distance from class interval	     </a:t>
            </a:r>
          </a:p>
          <a:p>
            <a:pPr marL="228600" lvl="0" indent="-171450" algn="l" rtl="0">
              <a:spcBef>
                <a:spcPts val="0"/>
              </a:spcBef>
              <a:spcAft>
                <a:spcPts val="0"/>
              </a:spcAft>
              <a:buSzPts val="900"/>
              <a:buFont typeface="Calibri"/>
              <a:buChar char="●"/>
            </a:pPr>
            <a:r>
              <a:rPr lang="en-US" sz="1700" dirty="0">
                <a:latin typeface="Calibri"/>
                <a:ea typeface="Calibri"/>
                <a:cs typeface="Calibri"/>
                <a:sym typeface="Calibri"/>
              </a:rPr>
              <a:t>Get </a:t>
            </a:r>
            <a:r>
              <a:rPr lang="en-US" sz="1700" dirty="0" err="1">
                <a:latin typeface="Calibri"/>
                <a:ea typeface="Calibri"/>
                <a:cs typeface="Calibri"/>
                <a:sym typeface="Calibri"/>
              </a:rPr>
              <a:t>softmax</a:t>
            </a:r>
            <a:r>
              <a:rPr lang="en-US" sz="1700" dirty="0">
                <a:latin typeface="Calibri"/>
                <a:ea typeface="Calibri"/>
                <a:cs typeface="Calibri"/>
                <a:sym typeface="Calibri"/>
              </a:rPr>
              <a:t> scores: σ(c1), σ(c2), σ(c3)	  	     	     	</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cxnSp>
        <p:nvCxnSpPr>
          <p:cNvPr id="4" name="Straight Arrow Connector 3">
            <a:extLst>
              <a:ext uri="{FF2B5EF4-FFF2-40B4-BE49-F238E27FC236}">
                <a16:creationId xmlns:a16="http://schemas.microsoft.com/office/drawing/2014/main" id="{50947761-66D5-4F5E-950F-FFABFEA8F2B2}"/>
              </a:ext>
            </a:extLst>
          </p:cNvPr>
          <p:cNvCxnSpPr/>
          <p:nvPr/>
        </p:nvCxnSpPr>
        <p:spPr>
          <a:xfrm>
            <a:off x="4404852" y="2703872"/>
            <a:ext cx="698090" cy="0"/>
          </a:xfrm>
          <a:prstGeom prst="straightConnector1">
            <a:avLst/>
          </a:prstGeom>
          <a:ln w="19050">
            <a:solidFill>
              <a:srgbClr val="F39CA9"/>
            </a:solidFill>
            <a:tailEnd type="triangle"/>
          </a:ln>
        </p:spPr>
        <p:style>
          <a:lnRef idx="1">
            <a:schemeClr val="accent1"/>
          </a:lnRef>
          <a:fillRef idx="0">
            <a:schemeClr val="accent1"/>
          </a:fillRef>
          <a:effectRef idx="0">
            <a:schemeClr val="accent1"/>
          </a:effectRef>
          <a:fontRef idx="minor">
            <a:schemeClr val="tx1"/>
          </a:fontRef>
        </p:style>
      </p:cxnSp>
      <p:sp>
        <p:nvSpPr>
          <p:cNvPr id="5" name="Left Brace 4">
            <a:extLst>
              <a:ext uri="{FF2B5EF4-FFF2-40B4-BE49-F238E27FC236}">
                <a16:creationId xmlns:a16="http://schemas.microsoft.com/office/drawing/2014/main" id="{A9D08761-43EE-4F65-B4B5-79DBC3644442}"/>
              </a:ext>
            </a:extLst>
          </p:cNvPr>
          <p:cNvSpPr/>
          <p:nvPr/>
        </p:nvSpPr>
        <p:spPr>
          <a:xfrm>
            <a:off x="7868463" y="2340080"/>
            <a:ext cx="412954" cy="727584"/>
          </a:xfrm>
          <a:custGeom>
            <a:avLst/>
            <a:gdLst>
              <a:gd name="connsiteX0" fmla="*/ 412954 w 412954"/>
              <a:gd name="connsiteY0" fmla="*/ 727584 h 727584"/>
              <a:gd name="connsiteX1" fmla="*/ 206477 w 412954"/>
              <a:gd name="connsiteY1" fmla="*/ 693173 h 727584"/>
              <a:gd name="connsiteX2" fmla="*/ 206477 w 412954"/>
              <a:gd name="connsiteY2" fmla="*/ 398203 h 727584"/>
              <a:gd name="connsiteX3" fmla="*/ 0 w 412954"/>
              <a:gd name="connsiteY3" fmla="*/ 363792 h 727584"/>
              <a:gd name="connsiteX4" fmla="*/ 206477 w 412954"/>
              <a:gd name="connsiteY4" fmla="*/ 329381 h 727584"/>
              <a:gd name="connsiteX5" fmla="*/ 206477 w 412954"/>
              <a:gd name="connsiteY5" fmla="*/ 34411 h 727584"/>
              <a:gd name="connsiteX6" fmla="*/ 412954 w 412954"/>
              <a:gd name="connsiteY6" fmla="*/ 0 h 727584"/>
              <a:gd name="connsiteX7" fmla="*/ 412954 w 412954"/>
              <a:gd name="connsiteY7" fmla="*/ 727584 h 727584"/>
              <a:gd name="connsiteX0" fmla="*/ 412954 w 412954"/>
              <a:gd name="connsiteY0" fmla="*/ 727584 h 727584"/>
              <a:gd name="connsiteX1" fmla="*/ 206477 w 412954"/>
              <a:gd name="connsiteY1" fmla="*/ 693173 h 727584"/>
              <a:gd name="connsiteX2" fmla="*/ 206477 w 412954"/>
              <a:gd name="connsiteY2" fmla="*/ 398203 h 727584"/>
              <a:gd name="connsiteX3" fmla="*/ 0 w 412954"/>
              <a:gd name="connsiteY3" fmla="*/ 363792 h 727584"/>
              <a:gd name="connsiteX4" fmla="*/ 206477 w 412954"/>
              <a:gd name="connsiteY4" fmla="*/ 329381 h 727584"/>
              <a:gd name="connsiteX5" fmla="*/ 206477 w 412954"/>
              <a:gd name="connsiteY5" fmla="*/ 34411 h 727584"/>
              <a:gd name="connsiteX6" fmla="*/ 412954 w 412954"/>
              <a:gd name="connsiteY6" fmla="*/ 0 h 72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2954" h="727584" stroke="0" extrusionOk="0">
                <a:moveTo>
                  <a:pt x="412954" y="727584"/>
                </a:moveTo>
                <a:cubicBezTo>
                  <a:pt x="297979" y="727004"/>
                  <a:pt x="205124" y="712686"/>
                  <a:pt x="206477" y="693173"/>
                </a:cubicBezTo>
                <a:cubicBezTo>
                  <a:pt x="186941" y="577547"/>
                  <a:pt x="218237" y="487737"/>
                  <a:pt x="206477" y="398203"/>
                </a:cubicBezTo>
                <a:cubicBezTo>
                  <a:pt x="201812" y="383754"/>
                  <a:pt x="112349" y="373107"/>
                  <a:pt x="0" y="363792"/>
                </a:cubicBezTo>
                <a:cubicBezTo>
                  <a:pt x="112258" y="362820"/>
                  <a:pt x="208341" y="349277"/>
                  <a:pt x="206477" y="329381"/>
                </a:cubicBezTo>
                <a:cubicBezTo>
                  <a:pt x="184528" y="233820"/>
                  <a:pt x="205066" y="113148"/>
                  <a:pt x="206477" y="34411"/>
                </a:cubicBezTo>
                <a:cubicBezTo>
                  <a:pt x="192442" y="13257"/>
                  <a:pt x="296307" y="2460"/>
                  <a:pt x="412954" y="0"/>
                </a:cubicBezTo>
                <a:cubicBezTo>
                  <a:pt x="394300" y="353393"/>
                  <a:pt x="477522" y="450052"/>
                  <a:pt x="412954" y="727584"/>
                </a:cubicBezTo>
                <a:close/>
              </a:path>
              <a:path w="412954" h="727584" fill="none" extrusionOk="0">
                <a:moveTo>
                  <a:pt x="412954" y="727584"/>
                </a:moveTo>
                <a:cubicBezTo>
                  <a:pt x="297046" y="727451"/>
                  <a:pt x="204912" y="708987"/>
                  <a:pt x="206477" y="693173"/>
                </a:cubicBezTo>
                <a:cubicBezTo>
                  <a:pt x="215788" y="610607"/>
                  <a:pt x="217429" y="538024"/>
                  <a:pt x="206477" y="398203"/>
                </a:cubicBezTo>
                <a:cubicBezTo>
                  <a:pt x="201646" y="387836"/>
                  <a:pt x="128049" y="374206"/>
                  <a:pt x="0" y="363792"/>
                </a:cubicBezTo>
                <a:cubicBezTo>
                  <a:pt x="113947" y="365853"/>
                  <a:pt x="207232" y="347938"/>
                  <a:pt x="206477" y="329381"/>
                </a:cubicBezTo>
                <a:cubicBezTo>
                  <a:pt x="211496" y="190156"/>
                  <a:pt x="195560" y="109068"/>
                  <a:pt x="206477" y="34411"/>
                </a:cubicBezTo>
                <a:cubicBezTo>
                  <a:pt x="209246" y="20888"/>
                  <a:pt x="295458" y="1826"/>
                  <a:pt x="412954" y="0"/>
                </a:cubicBezTo>
              </a:path>
              <a:path w="412954" h="727584" fill="none" stroke="0" extrusionOk="0">
                <a:moveTo>
                  <a:pt x="412954" y="727584"/>
                </a:moveTo>
                <a:cubicBezTo>
                  <a:pt x="302153" y="729394"/>
                  <a:pt x="209106" y="712810"/>
                  <a:pt x="206477" y="693173"/>
                </a:cubicBezTo>
                <a:cubicBezTo>
                  <a:pt x="202647" y="566449"/>
                  <a:pt x="229521" y="499787"/>
                  <a:pt x="206477" y="398203"/>
                </a:cubicBezTo>
                <a:cubicBezTo>
                  <a:pt x="207393" y="380562"/>
                  <a:pt x="115025" y="374061"/>
                  <a:pt x="0" y="363792"/>
                </a:cubicBezTo>
                <a:cubicBezTo>
                  <a:pt x="115896" y="366660"/>
                  <a:pt x="208571" y="350951"/>
                  <a:pt x="206477" y="329381"/>
                </a:cubicBezTo>
                <a:cubicBezTo>
                  <a:pt x="189967" y="206534"/>
                  <a:pt x="224113" y="129679"/>
                  <a:pt x="206477" y="34411"/>
                </a:cubicBezTo>
                <a:cubicBezTo>
                  <a:pt x="188204" y="18407"/>
                  <a:pt x="289670" y="-6382"/>
                  <a:pt x="412954" y="0"/>
                </a:cubicBezTo>
              </a:path>
            </a:pathLst>
          </a:custGeom>
          <a:ln w="19050">
            <a:solidFill>
              <a:srgbClr val="F39CA9"/>
            </a:solidFill>
            <a:headEnd type="triangle"/>
            <a:tailEnd type="triangle" w="lg" len="med"/>
            <a:extLst>
              <a:ext uri="{C807C97D-BFC1-408E-A445-0C87EB9F89A2}">
                <ask:lineSketchStyleProps xmlns:ask="http://schemas.microsoft.com/office/drawing/2018/sketchyshapes" sd="1219033472">
                  <a:prstGeom prst="leftBrace">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cxnSp>
        <p:nvCxnSpPr>
          <p:cNvPr id="14" name="Straight Arrow Connector 13">
            <a:extLst>
              <a:ext uri="{FF2B5EF4-FFF2-40B4-BE49-F238E27FC236}">
                <a16:creationId xmlns:a16="http://schemas.microsoft.com/office/drawing/2014/main" id="{3E4A991B-8CEF-45D8-88A0-09DB9DCE3E29}"/>
              </a:ext>
            </a:extLst>
          </p:cNvPr>
          <p:cNvCxnSpPr>
            <a:cxnSpLocks/>
          </p:cNvCxnSpPr>
          <p:nvPr/>
        </p:nvCxnSpPr>
        <p:spPr>
          <a:xfrm>
            <a:off x="7789804" y="2703872"/>
            <a:ext cx="567614" cy="0"/>
          </a:xfrm>
          <a:prstGeom prst="straightConnector1">
            <a:avLst/>
          </a:prstGeom>
          <a:ln w="19050">
            <a:solidFill>
              <a:srgbClr val="F39CA9"/>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B9BF3A0-227A-4277-95AB-EBDEE880195B}"/>
              </a:ext>
            </a:extLst>
          </p:cNvPr>
          <p:cNvSpPr txBox="1"/>
          <p:nvPr/>
        </p:nvSpPr>
        <p:spPr>
          <a:xfrm>
            <a:off x="8868697" y="1103235"/>
            <a:ext cx="3254477" cy="877163"/>
          </a:xfrm>
          <a:prstGeom prst="rect">
            <a:avLst/>
          </a:prstGeom>
          <a:pattFill prst="pct30">
            <a:fgClr>
              <a:srgbClr val="F39CA9"/>
            </a:fgClr>
            <a:bgClr>
              <a:schemeClr val="bg1"/>
            </a:bgClr>
          </a:pattFill>
          <a:ln w="19050">
            <a:solidFill>
              <a:schemeClr val="tx1"/>
            </a:solidFill>
          </a:ln>
        </p:spPr>
        <p:txBody>
          <a:bodyPr wrap="square" rtlCol="0">
            <a:spAutoFit/>
          </a:bodyPr>
          <a:lstStyle/>
          <a:p>
            <a:pPr algn="ctr"/>
            <a:r>
              <a:rPr lang="en-US" sz="1700" b="1" dirty="0" err="1"/>
              <a:t>Softmax</a:t>
            </a:r>
            <a:r>
              <a:rPr lang="en-US" sz="1700" b="1" dirty="0"/>
              <a:t> Score </a:t>
            </a:r>
            <a:r>
              <a:rPr lang="el-GR" sz="1700" b="1" dirty="0"/>
              <a:t>σ(</a:t>
            </a:r>
            <a:r>
              <a:rPr lang="en-US" sz="1700" b="1" dirty="0"/>
              <a:t>c1):</a:t>
            </a:r>
          </a:p>
          <a:p>
            <a:pPr algn="ctr"/>
            <a:r>
              <a:rPr lang="en-US" sz="1700" b="1" dirty="0"/>
              <a:t>A heuristic notion of uncertainty</a:t>
            </a:r>
          </a:p>
          <a:p>
            <a:pPr algn="ctr"/>
            <a:r>
              <a:rPr lang="en-US" sz="1700" b="1" dirty="0"/>
              <a:t>(Confidence in Predictions)</a:t>
            </a:r>
          </a:p>
        </p:txBody>
      </p:sp>
      <p:pic>
        <p:nvPicPr>
          <p:cNvPr id="18" name="Google Shape;3445;p70">
            <a:extLst>
              <a:ext uri="{FF2B5EF4-FFF2-40B4-BE49-F238E27FC236}">
                <a16:creationId xmlns:a16="http://schemas.microsoft.com/office/drawing/2014/main" id="{82DC4180-10A6-41CE-9379-5351DCD62D1A}"/>
              </a:ext>
            </a:extLst>
          </p:cNvPr>
          <p:cNvPicPr preferRelativeResize="0"/>
          <p:nvPr/>
        </p:nvPicPr>
        <p:blipFill>
          <a:blip r:embed="rId3">
            <a:alphaModFix/>
          </a:blip>
          <a:stretch>
            <a:fillRect/>
          </a:stretch>
        </p:blipFill>
        <p:spPr>
          <a:xfrm>
            <a:off x="6837839" y="3252433"/>
            <a:ext cx="5360643" cy="2993002"/>
          </a:xfrm>
          <a:prstGeom prst="rect">
            <a:avLst/>
          </a:prstGeom>
          <a:noFill/>
          <a:ln>
            <a:noFill/>
          </a:ln>
        </p:spPr>
      </p:pic>
      <p:sp>
        <p:nvSpPr>
          <p:cNvPr id="19" name="Google Shape;3444;p70">
            <a:extLst>
              <a:ext uri="{FF2B5EF4-FFF2-40B4-BE49-F238E27FC236}">
                <a16:creationId xmlns:a16="http://schemas.microsoft.com/office/drawing/2014/main" id="{CAC5D8D9-BA2B-44BD-993A-497CEC1F2372}"/>
              </a:ext>
            </a:extLst>
          </p:cNvPr>
          <p:cNvSpPr txBox="1"/>
          <p:nvPr/>
        </p:nvSpPr>
        <p:spPr>
          <a:xfrm>
            <a:off x="496899" y="3330429"/>
            <a:ext cx="6620879" cy="2915006"/>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US" sz="1700" b="1" dirty="0">
                <a:solidFill>
                  <a:srgbClr val="FF7C80"/>
                </a:solidFill>
                <a:latin typeface="Calibri"/>
                <a:ea typeface="Calibri"/>
                <a:cs typeface="Calibri"/>
                <a:sym typeface="Calibri"/>
              </a:rPr>
              <a:t>Uncertainty Estimation:  Conformal Predictions (aka Empirical methods) </a:t>
            </a:r>
            <a:endParaRPr sz="1700" b="1" dirty="0">
              <a:solidFill>
                <a:srgbClr val="FF7C80"/>
              </a:solidFill>
              <a:latin typeface="Calibri"/>
              <a:ea typeface="Calibri"/>
              <a:cs typeface="Calibri"/>
              <a:sym typeface="Calibri"/>
            </a:endParaRPr>
          </a:p>
          <a:p>
            <a:pPr marL="342900" lvl="0" indent="-285750" algn="l" rtl="0">
              <a:spcBef>
                <a:spcPts val="0"/>
              </a:spcBef>
              <a:spcAft>
                <a:spcPts val="0"/>
              </a:spcAft>
              <a:buSzPts val="900"/>
              <a:buFont typeface="Wingdings" panose="05000000000000000000" pitchFamily="2" charset="2"/>
              <a:buChar char="Ø"/>
            </a:pPr>
            <a:r>
              <a:rPr lang="en-US" sz="1700" dirty="0">
                <a:latin typeface="Calibri"/>
                <a:ea typeface="Calibri"/>
                <a:cs typeface="Calibri"/>
                <a:sym typeface="Calibri"/>
              </a:rPr>
              <a:t>Focus on students classified with low confidence (increase recall)</a:t>
            </a:r>
            <a:endParaRPr sz="1700" dirty="0">
              <a:latin typeface="Calibri"/>
              <a:ea typeface="Calibri"/>
              <a:cs typeface="Calibri"/>
              <a:sym typeface="Calibri"/>
            </a:endParaRPr>
          </a:p>
          <a:p>
            <a:pPr marL="342900" lvl="0" indent="-285750" algn="l" rtl="0">
              <a:spcBef>
                <a:spcPts val="0"/>
              </a:spcBef>
              <a:spcAft>
                <a:spcPts val="0"/>
              </a:spcAft>
              <a:buSzPts val="900"/>
              <a:buFont typeface="Wingdings" panose="05000000000000000000" pitchFamily="2" charset="2"/>
              <a:buChar char="Ø"/>
            </a:pPr>
            <a:r>
              <a:rPr lang="en-US" sz="1700" dirty="0">
                <a:latin typeface="Calibri"/>
                <a:ea typeface="Calibri"/>
                <a:cs typeface="Calibri"/>
                <a:sym typeface="Calibri"/>
              </a:rPr>
              <a:t>Avoid overpopulating the </a:t>
            </a:r>
            <a:r>
              <a:rPr lang="en-US" sz="1700" dirty="0" err="1">
                <a:latin typeface="Calibri"/>
                <a:ea typeface="Calibri"/>
                <a:cs typeface="Calibri"/>
                <a:sym typeface="Calibri"/>
              </a:rPr>
              <a:t>borderliners</a:t>
            </a:r>
            <a:r>
              <a:rPr lang="en-US" sz="1700" dirty="0">
                <a:latin typeface="Calibri"/>
                <a:ea typeface="Calibri"/>
                <a:cs typeface="Calibri"/>
                <a:sym typeface="Calibri"/>
              </a:rPr>
              <a:t> class</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r>
              <a:rPr lang="en-US" sz="1700" b="1" dirty="0">
                <a:solidFill>
                  <a:srgbClr val="FF7C80"/>
                </a:solidFill>
                <a:latin typeface="Calibri"/>
                <a:ea typeface="Calibri"/>
                <a:cs typeface="Calibri"/>
                <a:sym typeface="Calibri"/>
              </a:rPr>
              <a:t>Main Idea: Make adjustments through a holdout set</a:t>
            </a:r>
            <a:endParaRPr sz="1700" b="1" dirty="0">
              <a:solidFill>
                <a:srgbClr val="FF7C80"/>
              </a:solidFill>
              <a:latin typeface="Calibri"/>
              <a:ea typeface="Calibri"/>
              <a:cs typeface="Calibri"/>
              <a:sym typeface="Calibri"/>
            </a:endParaRPr>
          </a:p>
          <a:p>
            <a:pPr marL="0" lvl="0" indent="0" algn="l" rtl="0">
              <a:lnSpc>
                <a:spcPct val="150000"/>
              </a:lnSpc>
              <a:spcBef>
                <a:spcPts val="0"/>
              </a:spcBef>
              <a:spcAft>
                <a:spcPts val="0"/>
              </a:spcAft>
              <a:buNone/>
            </a:pPr>
            <a:r>
              <a:rPr lang="en-US" sz="1700" dirty="0">
                <a:latin typeface="Calibri"/>
                <a:ea typeface="Calibri"/>
                <a:cs typeface="Calibri"/>
                <a:sym typeface="Calibri"/>
              </a:rPr>
              <a:t>Step 1: Conformal score on holdout : (1 - σ(True Class))</a:t>
            </a:r>
            <a:endParaRPr sz="1700" dirty="0">
              <a:latin typeface="Calibri"/>
              <a:ea typeface="Calibri"/>
              <a:cs typeface="Calibri"/>
              <a:sym typeface="Calibri"/>
            </a:endParaRPr>
          </a:p>
          <a:p>
            <a:pPr marL="0" lvl="0" indent="0" algn="l" rtl="0">
              <a:lnSpc>
                <a:spcPct val="150000"/>
              </a:lnSpc>
              <a:spcBef>
                <a:spcPts val="0"/>
              </a:spcBef>
              <a:spcAft>
                <a:spcPts val="0"/>
              </a:spcAft>
              <a:buNone/>
            </a:pPr>
            <a:r>
              <a:rPr lang="en-US" sz="1700" dirty="0">
                <a:latin typeface="Calibri"/>
                <a:ea typeface="Calibri"/>
                <a:cs typeface="Calibri"/>
                <a:sym typeface="Calibri"/>
              </a:rPr>
              <a:t>Step 2: Get the 1 - a quantile: At least (1-a)% values above 1 - q</a:t>
            </a:r>
            <a:endParaRPr sz="1700" dirty="0">
              <a:latin typeface="Calibri"/>
              <a:ea typeface="Calibri"/>
              <a:cs typeface="Calibri"/>
              <a:sym typeface="Calibri"/>
            </a:endParaRPr>
          </a:p>
          <a:p>
            <a:pPr marL="0" lvl="0" indent="0" algn="l" rtl="0">
              <a:lnSpc>
                <a:spcPct val="150000"/>
              </a:lnSpc>
              <a:spcBef>
                <a:spcPts val="0"/>
              </a:spcBef>
              <a:spcAft>
                <a:spcPts val="0"/>
              </a:spcAft>
              <a:buNone/>
            </a:pPr>
            <a:r>
              <a:rPr lang="en-US" sz="1700" dirty="0">
                <a:latin typeface="Calibri"/>
                <a:ea typeface="Calibri"/>
                <a:cs typeface="Calibri"/>
                <a:sym typeface="Calibri"/>
              </a:rPr>
              <a:t>Step 3: Pick students with σ(c2) &gt; 1 - q</a:t>
            </a:r>
          </a:p>
          <a:p>
            <a:pPr marL="0" lvl="0" indent="0" algn="l" rtl="0">
              <a:spcBef>
                <a:spcPts val="0"/>
              </a:spcBef>
              <a:spcAft>
                <a:spcPts val="0"/>
              </a:spcAft>
              <a:buNone/>
            </a:pPr>
            <a:r>
              <a:rPr lang="en-US" sz="1700" dirty="0">
                <a:latin typeface="Calibri"/>
                <a:ea typeface="Calibri"/>
                <a:cs typeface="Calibri"/>
                <a:sym typeface="Calibri"/>
              </a:rPr>
              <a:t>    Include low confidence predictions around 8 - ε , 12 + ε </a:t>
            </a:r>
          </a:p>
        </p:txBody>
      </p:sp>
      <p:sp>
        <p:nvSpPr>
          <p:cNvPr id="20" name="Google Shape;3446;p70">
            <a:extLst>
              <a:ext uri="{FF2B5EF4-FFF2-40B4-BE49-F238E27FC236}">
                <a16:creationId xmlns:a16="http://schemas.microsoft.com/office/drawing/2014/main" id="{6E614CE1-13DE-4E14-BAC7-3377D690B857}"/>
              </a:ext>
            </a:extLst>
          </p:cNvPr>
          <p:cNvSpPr txBox="1"/>
          <p:nvPr/>
        </p:nvSpPr>
        <p:spPr>
          <a:xfrm>
            <a:off x="7532836" y="5354618"/>
            <a:ext cx="1649164" cy="58474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dirty="0">
                <a:solidFill>
                  <a:srgbClr val="FF0000"/>
                </a:solidFill>
                <a:latin typeface="Calibri"/>
                <a:ea typeface="Calibri"/>
                <a:cs typeface="Calibri"/>
                <a:sym typeface="Calibri"/>
              </a:rPr>
              <a:t>small ε </a:t>
            </a:r>
            <a:endParaRPr sz="1300" dirty="0">
              <a:solidFill>
                <a:srgbClr val="FF0000"/>
              </a:solidFill>
              <a:latin typeface="Calibri"/>
              <a:ea typeface="Calibri"/>
              <a:cs typeface="Calibri"/>
              <a:sym typeface="Calibri"/>
            </a:endParaRPr>
          </a:p>
          <a:p>
            <a:pPr marL="0" lvl="0" indent="0" algn="l" rtl="0">
              <a:spcBef>
                <a:spcPts val="0"/>
              </a:spcBef>
              <a:spcAft>
                <a:spcPts val="0"/>
              </a:spcAft>
              <a:buNone/>
            </a:pPr>
            <a:r>
              <a:rPr lang="en-US" sz="1300" dirty="0">
                <a:solidFill>
                  <a:srgbClr val="FF0000"/>
                </a:solidFill>
                <a:latin typeface="Calibri"/>
                <a:ea typeface="Calibri"/>
                <a:cs typeface="Calibri"/>
                <a:sym typeface="Calibri"/>
              </a:rPr>
              <a:t>No extra students</a:t>
            </a:r>
            <a:endParaRPr sz="1300" dirty="0">
              <a:solidFill>
                <a:srgbClr val="FF0000"/>
              </a:solidFill>
              <a:latin typeface="Calibri"/>
              <a:ea typeface="Calibri"/>
              <a:cs typeface="Calibri"/>
              <a:sym typeface="Calibri"/>
            </a:endParaRPr>
          </a:p>
        </p:txBody>
      </p:sp>
      <p:cxnSp>
        <p:nvCxnSpPr>
          <p:cNvPr id="15" name="Straight Arrow Connector 14">
            <a:extLst>
              <a:ext uri="{FF2B5EF4-FFF2-40B4-BE49-F238E27FC236}">
                <a16:creationId xmlns:a16="http://schemas.microsoft.com/office/drawing/2014/main" id="{DCD65C0F-85A9-4BD5-B801-575BC3368CBC}"/>
              </a:ext>
            </a:extLst>
          </p:cNvPr>
          <p:cNvCxnSpPr/>
          <p:nvPr/>
        </p:nvCxnSpPr>
        <p:spPr>
          <a:xfrm flipV="1">
            <a:off x="8514735" y="5005236"/>
            <a:ext cx="353962" cy="620257"/>
          </a:xfrm>
          <a:prstGeom prst="straightConnector1">
            <a:avLst/>
          </a:prstGeom>
          <a:ln w="15875">
            <a:solidFill>
              <a:srgbClr val="44546A"/>
            </a:solidFill>
            <a:tailEnd type="triangle"/>
          </a:ln>
        </p:spPr>
        <p:style>
          <a:lnRef idx="1">
            <a:schemeClr val="accent1"/>
          </a:lnRef>
          <a:fillRef idx="0">
            <a:schemeClr val="accent1"/>
          </a:fillRef>
          <a:effectRef idx="0">
            <a:schemeClr val="accent1"/>
          </a:effectRef>
          <a:fontRef idx="minor">
            <a:schemeClr val="tx1"/>
          </a:fontRef>
        </p:style>
      </p:cxnSp>
      <p:sp>
        <p:nvSpPr>
          <p:cNvPr id="23" name="Google Shape;3448;p70">
            <a:extLst>
              <a:ext uri="{FF2B5EF4-FFF2-40B4-BE49-F238E27FC236}">
                <a16:creationId xmlns:a16="http://schemas.microsoft.com/office/drawing/2014/main" id="{DEA557A3-91AA-4E86-A41E-64B6092BB4DB}"/>
              </a:ext>
            </a:extLst>
          </p:cNvPr>
          <p:cNvSpPr txBox="1"/>
          <p:nvPr/>
        </p:nvSpPr>
        <p:spPr>
          <a:xfrm>
            <a:off x="10958843" y="4645554"/>
            <a:ext cx="1649164" cy="58474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dirty="0">
                <a:solidFill>
                  <a:srgbClr val="FF0000"/>
                </a:solidFill>
                <a:latin typeface="Calibri"/>
                <a:ea typeface="Calibri"/>
                <a:cs typeface="Calibri"/>
                <a:sym typeface="Calibri"/>
              </a:rPr>
              <a:t>large ε </a:t>
            </a:r>
            <a:endParaRPr sz="1300" dirty="0">
              <a:solidFill>
                <a:srgbClr val="FF0000"/>
              </a:solidFill>
              <a:latin typeface="Calibri"/>
              <a:ea typeface="Calibri"/>
              <a:cs typeface="Calibri"/>
              <a:sym typeface="Calibri"/>
            </a:endParaRPr>
          </a:p>
          <a:p>
            <a:pPr marL="0" lvl="0" indent="0" algn="l" rtl="0">
              <a:spcBef>
                <a:spcPts val="0"/>
              </a:spcBef>
              <a:spcAft>
                <a:spcPts val="0"/>
              </a:spcAft>
              <a:buNone/>
            </a:pPr>
            <a:r>
              <a:rPr lang="en-US" sz="1300" dirty="0">
                <a:solidFill>
                  <a:srgbClr val="FF0000"/>
                </a:solidFill>
                <a:latin typeface="Calibri"/>
                <a:ea typeface="Calibri"/>
                <a:cs typeface="Calibri"/>
                <a:sym typeface="Calibri"/>
              </a:rPr>
              <a:t>Overpopulation</a:t>
            </a:r>
            <a:endParaRPr sz="1300" dirty="0">
              <a:solidFill>
                <a:srgbClr val="FF0000"/>
              </a:solidFill>
              <a:latin typeface="Calibri"/>
              <a:ea typeface="Calibri"/>
              <a:cs typeface="Calibri"/>
              <a:sym typeface="Calibri"/>
            </a:endParaRPr>
          </a:p>
        </p:txBody>
      </p:sp>
      <p:cxnSp>
        <p:nvCxnSpPr>
          <p:cNvPr id="21" name="Straight Arrow Connector 20">
            <a:extLst>
              <a:ext uri="{FF2B5EF4-FFF2-40B4-BE49-F238E27FC236}">
                <a16:creationId xmlns:a16="http://schemas.microsoft.com/office/drawing/2014/main" id="{5D11F4E6-A204-4A22-A9C5-4DC8843CEA55}"/>
              </a:ext>
            </a:extLst>
          </p:cNvPr>
          <p:cNvCxnSpPr>
            <a:cxnSpLocks/>
          </p:cNvCxnSpPr>
          <p:nvPr/>
        </p:nvCxnSpPr>
        <p:spPr>
          <a:xfrm flipV="1">
            <a:off x="11624386" y="4046047"/>
            <a:ext cx="159039" cy="789919"/>
          </a:xfrm>
          <a:prstGeom prst="straightConnector1">
            <a:avLst/>
          </a:prstGeom>
          <a:ln w="19050">
            <a:solidFill>
              <a:srgbClr val="44546A"/>
            </a:solidFill>
            <a:tailEnd type="triangle"/>
          </a:ln>
        </p:spPr>
        <p:style>
          <a:lnRef idx="1">
            <a:schemeClr val="accent1"/>
          </a:lnRef>
          <a:fillRef idx="0">
            <a:schemeClr val="accent1"/>
          </a:fillRef>
          <a:effectRef idx="0">
            <a:schemeClr val="accent1"/>
          </a:effectRef>
          <a:fontRef idx="minor">
            <a:schemeClr val="tx1"/>
          </a:fontRef>
        </p:style>
      </p:cxnSp>
      <p:sp>
        <p:nvSpPr>
          <p:cNvPr id="28" name="Google Shape;3451;p70">
            <a:extLst>
              <a:ext uri="{FF2B5EF4-FFF2-40B4-BE49-F238E27FC236}">
                <a16:creationId xmlns:a16="http://schemas.microsoft.com/office/drawing/2014/main" id="{536D8839-310B-4C33-9732-CCF7231922C4}"/>
              </a:ext>
            </a:extLst>
          </p:cNvPr>
          <p:cNvSpPr txBox="1"/>
          <p:nvPr/>
        </p:nvSpPr>
        <p:spPr>
          <a:xfrm>
            <a:off x="8341738" y="3424248"/>
            <a:ext cx="1649164" cy="118490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dirty="0">
                <a:solidFill>
                  <a:srgbClr val="FF0000"/>
                </a:solidFill>
                <a:latin typeface="Calibri"/>
                <a:ea typeface="Calibri"/>
                <a:cs typeface="Calibri"/>
                <a:sym typeface="Calibri"/>
              </a:rPr>
              <a:t>Threshold</a:t>
            </a:r>
          </a:p>
          <a:p>
            <a:pPr marL="0" lvl="0" indent="0" algn="l" rtl="0">
              <a:spcBef>
                <a:spcPts val="0"/>
              </a:spcBef>
              <a:spcAft>
                <a:spcPts val="0"/>
              </a:spcAft>
              <a:buNone/>
            </a:pPr>
            <a:endParaRPr lang="en-US" sz="1300" dirty="0">
              <a:solidFill>
                <a:srgbClr val="FF0000"/>
              </a:solidFill>
              <a:latin typeface="Calibri"/>
              <a:ea typeface="Calibri"/>
              <a:cs typeface="Calibri"/>
              <a:sym typeface="Calibri"/>
            </a:endParaRPr>
          </a:p>
          <a:p>
            <a:pPr marL="0" lvl="0" indent="0" algn="l" rtl="0">
              <a:spcBef>
                <a:spcPts val="0"/>
              </a:spcBef>
              <a:spcAft>
                <a:spcPts val="0"/>
              </a:spcAft>
              <a:buNone/>
            </a:pPr>
            <a:r>
              <a:rPr lang="en-US" sz="1300" dirty="0">
                <a:solidFill>
                  <a:srgbClr val="FF0000"/>
                </a:solidFill>
                <a:latin typeface="Calibri"/>
                <a:ea typeface="Calibri"/>
                <a:cs typeface="Calibri"/>
                <a:sym typeface="Calibri"/>
              </a:rPr>
              <a:t>Almost 8/10 </a:t>
            </a:r>
            <a:endParaRPr sz="1300" dirty="0">
              <a:solidFill>
                <a:srgbClr val="FF0000"/>
              </a:solidFill>
              <a:latin typeface="Calibri"/>
              <a:ea typeface="Calibri"/>
              <a:cs typeface="Calibri"/>
              <a:sym typeface="Calibri"/>
            </a:endParaRPr>
          </a:p>
          <a:p>
            <a:pPr marL="0" lvl="0" indent="0" algn="l" rtl="0">
              <a:spcBef>
                <a:spcPts val="0"/>
              </a:spcBef>
              <a:spcAft>
                <a:spcPts val="0"/>
              </a:spcAft>
              <a:buNone/>
            </a:pPr>
            <a:r>
              <a:rPr lang="en-US" sz="1300" dirty="0">
                <a:solidFill>
                  <a:srgbClr val="FF0000"/>
                </a:solidFill>
                <a:latin typeface="Calibri"/>
                <a:ea typeface="Calibri"/>
                <a:cs typeface="Calibri"/>
                <a:sym typeface="Calibri"/>
              </a:rPr>
              <a:t>students at risk identified in time</a:t>
            </a:r>
            <a:endParaRPr sz="1300" dirty="0">
              <a:solidFill>
                <a:srgbClr val="FF0000"/>
              </a:solidFill>
              <a:latin typeface="Calibri"/>
              <a:ea typeface="Calibri"/>
              <a:cs typeface="Calibri"/>
              <a:sym typeface="Calibri"/>
            </a:endParaRPr>
          </a:p>
        </p:txBody>
      </p:sp>
      <p:cxnSp>
        <p:nvCxnSpPr>
          <p:cNvPr id="26" name="Straight Arrow Connector 25">
            <a:extLst>
              <a:ext uri="{FF2B5EF4-FFF2-40B4-BE49-F238E27FC236}">
                <a16:creationId xmlns:a16="http://schemas.microsoft.com/office/drawing/2014/main" id="{E271CC93-0EE4-4B5F-9525-33FEFA945E04}"/>
              </a:ext>
            </a:extLst>
          </p:cNvPr>
          <p:cNvCxnSpPr/>
          <p:nvPr/>
        </p:nvCxnSpPr>
        <p:spPr>
          <a:xfrm flipV="1">
            <a:off x="9404687" y="3903928"/>
            <a:ext cx="334165" cy="136962"/>
          </a:xfrm>
          <a:prstGeom prst="straightConnector1">
            <a:avLst/>
          </a:prstGeom>
          <a:ln w="19050">
            <a:solidFill>
              <a:srgbClr val="44546A"/>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5A056BC-8E07-40AE-AF7C-81C13B81CF26}"/>
              </a:ext>
            </a:extLst>
          </p:cNvPr>
          <p:cNvSpPr txBox="1"/>
          <p:nvPr/>
        </p:nvSpPr>
        <p:spPr>
          <a:xfrm>
            <a:off x="6587879" y="-34015"/>
            <a:ext cx="5535295"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32" name="Rectangle 31">
            <a:extLst>
              <a:ext uri="{FF2B5EF4-FFF2-40B4-BE49-F238E27FC236}">
                <a16:creationId xmlns:a16="http://schemas.microsoft.com/office/drawing/2014/main" id="{45A8C6C4-FC8F-4B12-BB30-20A6B19C57FC}"/>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33" name="TextBox 32">
            <a:extLst>
              <a:ext uri="{FF2B5EF4-FFF2-40B4-BE49-F238E27FC236}">
                <a16:creationId xmlns:a16="http://schemas.microsoft.com/office/drawing/2014/main" id="{9B4AAA85-C8A0-42EE-9316-E637832322EA}"/>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4" name="Rectangle 23">
            <a:extLst>
              <a:ext uri="{FF2B5EF4-FFF2-40B4-BE49-F238E27FC236}">
                <a16:creationId xmlns:a16="http://schemas.microsoft.com/office/drawing/2014/main" id="{99A7D312-1D2A-4A58-B6FF-2508EDCBA8AF}"/>
              </a:ext>
            </a:extLst>
          </p:cNvPr>
          <p:cNvSpPr/>
          <p:nvPr/>
        </p:nvSpPr>
        <p:spPr>
          <a:xfrm>
            <a:off x="0" y="6048375"/>
            <a:ext cx="419100"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14</a:t>
            </a:r>
            <a:endParaRPr lang="nl-BE" dirty="0"/>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6A0297E-1E0C-48AD-8B0E-7B60F928F623}"/>
                  </a:ext>
                </a:extLst>
              </p:cNvPr>
              <p:cNvSpPr txBox="1"/>
              <p:nvPr/>
            </p:nvSpPr>
            <p:spPr>
              <a:xfrm>
                <a:off x="8436077" y="2190771"/>
                <a:ext cx="3188309" cy="1026201"/>
              </a:xfrm>
              <a:prstGeom prst="rect">
                <a:avLst/>
              </a:prstGeom>
              <a:noFill/>
              <a:ln>
                <a:solidFill>
                  <a:schemeClr val="tx1"/>
                </a:solidFill>
              </a:ln>
            </p:spPr>
            <p:txBody>
              <a:bodyPr wrap="square" rtlCol="0">
                <a:noAutofit/>
              </a:bodyPr>
              <a:lstStyle/>
              <a:p>
                <a:r>
                  <a:rPr lang="en-US" dirty="0"/>
                  <a:t>Class c1: </a:t>
                </a:r>
                <a14:m>
                  <m:oMath xmlns:m="http://schemas.openxmlformats.org/officeDocument/2006/math">
                    <m:r>
                      <a:rPr lang="en-US" b="0" i="1" smtClean="0">
                        <a:latin typeface="Cambria Math" panose="02040503050406030204" pitchFamily="18" charset="0"/>
                      </a:rPr>
                      <m:t>8 −</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oMath>
                </a14:m>
                <a:endParaRPr lang="nl-BE" dirty="0"/>
              </a:p>
              <a:p>
                <a:r>
                  <a:rPr lang="nl-BE" dirty="0"/>
                  <a:t>Class c2: </a:t>
                </a:r>
                <a14:m>
                  <m:oMath xmlns:m="http://schemas.openxmlformats.org/officeDocument/2006/math">
                    <m:func>
                      <m:funcPr>
                        <m:ctrlPr>
                          <a:rPr lang="nl-BE" i="1" smtClean="0">
                            <a:latin typeface="Cambria Math" panose="02040503050406030204" pitchFamily="18" charset="0"/>
                          </a:rPr>
                        </m:ctrlPr>
                      </m:funcPr>
                      <m:fName>
                        <m:r>
                          <a:rPr lang="en-US" b="0" i="1" smtClean="0">
                            <a:latin typeface="Cambria Math" panose="02040503050406030204" pitchFamily="18" charset="0"/>
                          </a:rPr>
                          <m:t>𝑀𝑖𝑛</m:t>
                        </m:r>
                      </m:fName>
                      <m:e>
                        <m:r>
                          <a:rPr lang="en-US" b="0" i="1" smtClean="0">
                            <a:latin typeface="Cambria Math" panose="02040503050406030204" pitchFamily="18" charset="0"/>
                          </a:rPr>
                          <m:t>{ </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e>
                    </m:func>
                    <m:r>
                      <a:rPr lang="en-US" b="0" i="1" smtClean="0">
                        <a:latin typeface="Cambria Math" panose="02040503050406030204" pitchFamily="18" charset="0"/>
                      </a:rPr>
                      <m:t>−8 , 13 −</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r>
                          <a:rPr lang="en-US" b="0" i="1" smtClean="0">
                            <a:latin typeface="Cambria Math" panose="02040503050406030204" pitchFamily="18" charset="0"/>
                          </a:rPr>
                          <m:t> </m:t>
                        </m:r>
                      </m:e>
                    </m:acc>
                    <m:r>
                      <a:rPr lang="en-US" b="0" i="1" smtClean="0">
                        <a:latin typeface="Cambria Math" panose="02040503050406030204" pitchFamily="18" charset="0"/>
                      </a:rPr>
                      <m:t>} </m:t>
                    </m:r>
                  </m:oMath>
                </a14:m>
                <a:endParaRPr lang="en-US" b="0" dirty="0"/>
              </a:p>
              <a:p>
                <a:r>
                  <a:rPr lang="nl-BE" dirty="0"/>
                  <a:t>Class c3: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r>
                      <a:rPr lang="en-US" b="0" i="1" dirty="0" smtClean="0">
                        <a:latin typeface="Cambria Math" panose="02040503050406030204" pitchFamily="18" charset="0"/>
                      </a:rPr>
                      <m:t> −13</m:t>
                    </m:r>
                  </m:oMath>
                </a14:m>
                <a:endParaRPr lang="nl-BE" dirty="0"/>
              </a:p>
            </p:txBody>
          </p:sp>
        </mc:Choice>
        <mc:Fallback xmlns="">
          <p:sp>
            <p:nvSpPr>
              <p:cNvPr id="27" name="TextBox 26">
                <a:extLst>
                  <a:ext uri="{FF2B5EF4-FFF2-40B4-BE49-F238E27FC236}">
                    <a16:creationId xmlns:a16="http://schemas.microsoft.com/office/drawing/2014/main" id="{B6A0297E-1E0C-48AD-8B0E-7B60F928F623}"/>
                  </a:ext>
                </a:extLst>
              </p:cNvPr>
              <p:cNvSpPr txBox="1">
                <a:spLocks noRot="1" noChangeAspect="1" noMove="1" noResize="1" noEditPoints="1" noAdjustHandles="1" noChangeArrowheads="1" noChangeShapeType="1" noTextEdit="1"/>
              </p:cNvSpPr>
              <p:nvPr/>
            </p:nvSpPr>
            <p:spPr>
              <a:xfrm>
                <a:off x="8436077" y="2190771"/>
                <a:ext cx="3188309" cy="1026201"/>
              </a:xfrm>
              <a:prstGeom prst="rect">
                <a:avLst/>
              </a:prstGeom>
              <a:blipFill>
                <a:blip r:embed="rId4"/>
                <a:stretch>
                  <a:fillRect l="-1524" t="-2339" r="-5524"/>
                </a:stretch>
              </a:blipFill>
              <a:ln>
                <a:solidFill>
                  <a:schemeClr val="tx1"/>
                </a:solidFill>
              </a:ln>
            </p:spPr>
            <p:txBody>
              <a:bodyPr/>
              <a:lstStyle/>
              <a:p>
                <a:r>
                  <a:rPr lang="nl-BE">
                    <a:noFill/>
                  </a:rPr>
                  <a:t> </a:t>
                </a:r>
              </a:p>
            </p:txBody>
          </p:sp>
        </mc:Fallback>
      </mc:AlternateContent>
    </p:spTree>
    <p:extLst>
      <p:ext uri="{BB962C8B-B14F-4D97-AF65-F5344CB8AC3E}">
        <p14:creationId xmlns:p14="http://schemas.microsoft.com/office/powerpoint/2010/main" val="2315472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Presentation Outline</a:t>
            </a:r>
            <a:endParaRPr sz="3200" dirty="0">
              <a:latin typeface="Quattrocento Sans" panose="020B0604020202020204" charset="0"/>
            </a:endParaRPr>
          </a:p>
        </p:txBody>
      </p:sp>
      <p:sp>
        <p:nvSpPr>
          <p:cNvPr id="4736" name="Google Shape;4736;p74"/>
          <p:cNvSpPr txBox="1">
            <a:spLocks noGrp="1"/>
          </p:cNvSpPr>
          <p:nvPr>
            <p:ph type="body" idx="2"/>
          </p:nvPr>
        </p:nvSpPr>
        <p:spPr>
          <a:xfrm>
            <a:off x="1447647" y="1454109"/>
            <a:ext cx="4076853" cy="4226414"/>
          </a:xfrm>
          <a:prstGeom prst="rect">
            <a:avLst/>
          </a:prstGeom>
          <a:noFill/>
          <a:ln>
            <a:noFill/>
          </a:ln>
        </p:spPr>
        <p:txBody>
          <a:bodyPr spcFirstLastPara="1" vert="horz" wrap="square" lIns="0" tIns="0" rIns="0" bIns="0" rtlCol="0" anchor="t" anchorCtr="0">
            <a:noAutofit/>
          </a:bodyPr>
          <a:lstStyle/>
          <a:p>
            <a:pPr marL="0" indent="0">
              <a:lnSpc>
                <a:spcPct val="200000"/>
              </a:lnSpc>
              <a:spcBef>
                <a:spcPts val="0"/>
              </a:spcBef>
            </a:pPr>
            <a:endParaRPr lang="en-US" sz="2000" dirty="0"/>
          </a:p>
          <a:p>
            <a:pPr marL="514350" indent="0">
              <a:lnSpc>
                <a:spcPct val="200000"/>
              </a:lnSpc>
              <a:spcBef>
                <a:spcPts val="0"/>
              </a:spcBef>
              <a:buClr>
                <a:schemeClr val="tx1"/>
              </a:buClr>
              <a:buSzPct val="100000"/>
            </a:pPr>
            <a:r>
              <a:rPr lang="en-US" sz="2000" dirty="0"/>
              <a:t>Introduction</a:t>
            </a:r>
          </a:p>
          <a:p>
            <a:pPr marL="514350" indent="0">
              <a:lnSpc>
                <a:spcPct val="200000"/>
              </a:lnSpc>
              <a:spcBef>
                <a:spcPts val="0"/>
              </a:spcBef>
              <a:buClr>
                <a:schemeClr val="tx1"/>
              </a:buClr>
              <a:buSzPct val="100000"/>
            </a:pPr>
            <a:r>
              <a:rPr lang="en-US" sz="2000" dirty="0"/>
              <a:t>Data</a:t>
            </a:r>
          </a:p>
          <a:p>
            <a:pPr marL="514350" indent="0">
              <a:lnSpc>
                <a:spcPct val="200000"/>
              </a:lnSpc>
              <a:spcBef>
                <a:spcPts val="0"/>
              </a:spcBef>
              <a:buClr>
                <a:schemeClr val="tx1"/>
              </a:buClr>
              <a:buSzPct val="100000"/>
            </a:pPr>
            <a:r>
              <a:rPr lang="en-US" sz="2000" dirty="0"/>
              <a:t>Problem Framing &amp; Model Fitting</a:t>
            </a:r>
          </a:p>
          <a:p>
            <a:pPr marL="514350" indent="0">
              <a:lnSpc>
                <a:spcPct val="200000"/>
              </a:lnSpc>
              <a:spcBef>
                <a:spcPts val="0"/>
              </a:spcBef>
              <a:buClr>
                <a:schemeClr val="tx1"/>
              </a:buClr>
              <a:buSzPct val="100000"/>
            </a:pPr>
            <a:r>
              <a:rPr lang="en-US" sz="2000" dirty="0"/>
              <a:t>Uncertainty Estimation</a:t>
            </a:r>
          </a:p>
          <a:p>
            <a:pPr marL="514350" indent="0">
              <a:lnSpc>
                <a:spcPct val="200000"/>
              </a:lnSpc>
              <a:spcBef>
                <a:spcPts val="0"/>
              </a:spcBef>
              <a:buClr>
                <a:schemeClr val="tx1"/>
              </a:buClr>
              <a:buSzPct val="100000"/>
            </a:pPr>
            <a:r>
              <a:rPr lang="en-US" sz="2000" dirty="0"/>
              <a:t>Explainability</a:t>
            </a:r>
          </a:p>
          <a:p>
            <a:pPr marL="514350" indent="0">
              <a:lnSpc>
                <a:spcPct val="200000"/>
              </a:lnSpc>
              <a:spcBef>
                <a:spcPts val="0"/>
              </a:spcBef>
              <a:buClr>
                <a:schemeClr val="tx1"/>
              </a:buClr>
              <a:buSzPct val="100000"/>
            </a:pPr>
            <a:r>
              <a:rPr lang="en-US" sz="2000" dirty="0"/>
              <a:t>Conclusion</a:t>
            </a:r>
          </a:p>
          <a:p>
            <a:pPr marL="857250" indent="-342900">
              <a:lnSpc>
                <a:spcPct val="200000"/>
              </a:lnSpc>
              <a:spcBef>
                <a:spcPts val="0"/>
              </a:spcBef>
              <a:buFont typeface="+mj-lt"/>
              <a:buAutoNum type="arabicPeriod"/>
            </a:pPr>
            <a:endParaRPr lang="en-US" sz="2000" dirty="0"/>
          </a:p>
          <a:p>
            <a:pPr marL="0" indent="0">
              <a:lnSpc>
                <a:spcPct val="200000"/>
              </a:lnSpc>
              <a:spcBef>
                <a:spcPts val="0"/>
              </a:spcBef>
            </a:pPr>
            <a:endParaRPr sz="2000" dirty="0"/>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sp>
        <p:nvSpPr>
          <p:cNvPr id="4" name="Oval 3">
            <a:extLst>
              <a:ext uri="{FF2B5EF4-FFF2-40B4-BE49-F238E27FC236}">
                <a16:creationId xmlns:a16="http://schemas.microsoft.com/office/drawing/2014/main" id="{DC62436E-4971-4153-A619-88AA9C5DDA71}"/>
              </a:ext>
            </a:extLst>
          </p:cNvPr>
          <p:cNvSpPr/>
          <p:nvPr/>
        </p:nvSpPr>
        <p:spPr>
          <a:xfrm>
            <a:off x="1221772" y="2216169"/>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39CA9"/>
                </a:solidFill>
              </a:rPr>
              <a:t>1</a:t>
            </a:r>
            <a:endParaRPr lang="nl-BE" dirty="0">
              <a:solidFill>
                <a:srgbClr val="F39CA9"/>
              </a:solidFill>
            </a:endParaRPr>
          </a:p>
        </p:txBody>
      </p:sp>
      <p:sp>
        <p:nvSpPr>
          <p:cNvPr id="10" name="Oval 9">
            <a:extLst>
              <a:ext uri="{FF2B5EF4-FFF2-40B4-BE49-F238E27FC236}">
                <a16:creationId xmlns:a16="http://schemas.microsoft.com/office/drawing/2014/main" id="{E26BB0B8-D6B6-48EA-BA26-DAF8A6389C88}"/>
              </a:ext>
            </a:extLst>
          </p:cNvPr>
          <p:cNvSpPr/>
          <p:nvPr/>
        </p:nvSpPr>
        <p:spPr>
          <a:xfrm>
            <a:off x="1221773" y="2810089"/>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2</a:t>
            </a:r>
            <a:endParaRPr lang="nl-BE" dirty="0">
              <a:solidFill>
                <a:srgbClr val="FF7C80"/>
              </a:solidFill>
            </a:endParaRPr>
          </a:p>
        </p:txBody>
      </p:sp>
      <p:sp>
        <p:nvSpPr>
          <p:cNvPr id="11" name="Oval 10">
            <a:extLst>
              <a:ext uri="{FF2B5EF4-FFF2-40B4-BE49-F238E27FC236}">
                <a16:creationId xmlns:a16="http://schemas.microsoft.com/office/drawing/2014/main" id="{7A7753F3-5B2E-4AC9-A8FD-DBA2DF15C1E5}"/>
              </a:ext>
            </a:extLst>
          </p:cNvPr>
          <p:cNvSpPr/>
          <p:nvPr/>
        </p:nvSpPr>
        <p:spPr>
          <a:xfrm>
            <a:off x="1221773" y="3435800"/>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3</a:t>
            </a:r>
            <a:endParaRPr lang="nl-BE" dirty="0">
              <a:solidFill>
                <a:srgbClr val="FF7C80"/>
              </a:solidFill>
            </a:endParaRPr>
          </a:p>
        </p:txBody>
      </p:sp>
      <p:sp>
        <p:nvSpPr>
          <p:cNvPr id="12" name="Oval 11">
            <a:extLst>
              <a:ext uri="{FF2B5EF4-FFF2-40B4-BE49-F238E27FC236}">
                <a16:creationId xmlns:a16="http://schemas.microsoft.com/office/drawing/2014/main" id="{39FF3A47-0641-4730-9A21-151011DF8AA2}"/>
              </a:ext>
            </a:extLst>
          </p:cNvPr>
          <p:cNvSpPr/>
          <p:nvPr/>
        </p:nvSpPr>
        <p:spPr>
          <a:xfrm>
            <a:off x="1221772" y="4052553"/>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4</a:t>
            </a:r>
            <a:endParaRPr lang="nl-BE" dirty="0">
              <a:solidFill>
                <a:srgbClr val="FF7C80"/>
              </a:solidFill>
            </a:endParaRPr>
          </a:p>
        </p:txBody>
      </p:sp>
      <p:sp>
        <p:nvSpPr>
          <p:cNvPr id="13" name="Oval 12">
            <a:extLst>
              <a:ext uri="{FF2B5EF4-FFF2-40B4-BE49-F238E27FC236}">
                <a16:creationId xmlns:a16="http://schemas.microsoft.com/office/drawing/2014/main" id="{0E6E3241-66AF-4F81-8C57-B087B46FCDDB}"/>
              </a:ext>
            </a:extLst>
          </p:cNvPr>
          <p:cNvSpPr/>
          <p:nvPr/>
        </p:nvSpPr>
        <p:spPr>
          <a:xfrm>
            <a:off x="1221772" y="4669306"/>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5</a:t>
            </a:r>
            <a:endParaRPr lang="nl-BE" dirty="0">
              <a:solidFill>
                <a:srgbClr val="FF7C80"/>
              </a:solidFill>
            </a:endParaRPr>
          </a:p>
        </p:txBody>
      </p:sp>
      <p:sp>
        <p:nvSpPr>
          <p:cNvPr id="14" name="Oval 13">
            <a:extLst>
              <a:ext uri="{FF2B5EF4-FFF2-40B4-BE49-F238E27FC236}">
                <a16:creationId xmlns:a16="http://schemas.microsoft.com/office/drawing/2014/main" id="{6A53DC71-F8DF-48F1-8D9A-2E76917CCE83}"/>
              </a:ext>
            </a:extLst>
          </p:cNvPr>
          <p:cNvSpPr/>
          <p:nvPr/>
        </p:nvSpPr>
        <p:spPr>
          <a:xfrm>
            <a:off x="1221772" y="5270989"/>
            <a:ext cx="451750" cy="457571"/>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0000"/>
                </a:solidFill>
              </a:rPr>
              <a:t>6</a:t>
            </a:r>
            <a:endParaRPr lang="nl-BE" dirty="0">
              <a:solidFill>
                <a:srgbClr val="FF0000"/>
              </a:solidFill>
            </a:endParaRPr>
          </a:p>
        </p:txBody>
      </p:sp>
      <p:cxnSp>
        <p:nvCxnSpPr>
          <p:cNvPr id="15" name="Google Shape;168;p9">
            <a:extLst>
              <a:ext uri="{FF2B5EF4-FFF2-40B4-BE49-F238E27FC236}">
                <a16:creationId xmlns:a16="http://schemas.microsoft.com/office/drawing/2014/main" id="{7FD9A14D-F52F-4E98-8056-16BCAE4D1E36}"/>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17" name="TextBox 16">
            <a:extLst>
              <a:ext uri="{FF2B5EF4-FFF2-40B4-BE49-F238E27FC236}">
                <a16:creationId xmlns:a16="http://schemas.microsoft.com/office/drawing/2014/main" id="{A82B5ABA-8F4D-4511-B93A-3517B2E6BFD1}"/>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8" name="Rectangle 17">
            <a:extLst>
              <a:ext uri="{FF2B5EF4-FFF2-40B4-BE49-F238E27FC236}">
                <a16:creationId xmlns:a16="http://schemas.microsoft.com/office/drawing/2014/main" id="{C0F4849A-0FC0-4CEC-98E4-604504784CCC}"/>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9" name="TextBox 18">
            <a:extLst>
              <a:ext uri="{FF2B5EF4-FFF2-40B4-BE49-F238E27FC236}">
                <a16:creationId xmlns:a16="http://schemas.microsoft.com/office/drawing/2014/main" id="{8142FDDC-98F3-431E-96B9-F581933E15E9}"/>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0" name="Rectangle 19">
            <a:extLst>
              <a:ext uri="{FF2B5EF4-FFF2-40B4-BE49-F238E27FC236}">
                <a16:creationId xmlns:a16="http://schemas.microsoft.com/office/drawing/2014/main" id="{D5DBDB58-BCE5-4E59-87BE-11841EBF5293}"/>
              </a:ext>
            </a:extLst>
          </p:cNvPr>
          <p:cNvSpPr/>
          <p:nvPr/>
        </p:nvSpPr>
        <p:spPr>
          <a:xfrm>
            <a:off x="0" y="6048375"/>
            <a:ext cx="419100"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15</a:t>
            </a:r>
            <a:endParaRPr lang="nl-BE" dirty="0"/>
          </a:p>
        </p:txBody>
      </p:sp>
    </p:spTree>
    <p:extLst>
      <p:ext uri="{BB962C8B-B14F-4D97-AF65-F5344CB8AC3E}">
        <p14:creationId xmlns:p14="http://schemas.microsoft.com/office/powerpoint/2010/main" val="2136010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Generate Explanations for Predictions</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SHAP Values</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cxnSp>
        <p:nvCxnSpPr>
          <p:cNvPr id="6" name="Google Shape;168;p9">
            <a:extLst>
              <a:ext uri="{FF2B5EF4-FFF2-40B4-BE49-F238E27FC236}">
                <a16:creationId xmlns:a16="http://schemas.microsoft.com/office/drawing/2014/main" id="{74E9BB60-9643-4617-8068-62C6D2366D9B}"/>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8" name="TextBox 7">
            <a:extLst>
              <a:ext uri="{FF2B5EF4-FFF2-40B4-BE49-F238E27FC236}">
                <a16:creationId xmlns:a16="http://schemas.microsoft.com/office/drawing/2014/main" id="{0A3DE3F9-4B27-493B-A8CB-AAC75FE5FCB3}"/>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9" name="Rectangle 8">
            <a:extLst>
              <a:ext uri="{FF2B5EF4-FFF2-40B4-BE49-F238E27FC236}">
                <a16:creationId xmlns:a16="http://schemas.microsoft.com/office/drawing/2014/main" id="{3277DE7F-117E-4E94-AB93-F1BFBD7B494A}"/>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0" name="TextBox 9">
            <a:extLst>
              <a:ext uri="{FF2B5EF4-FFF2-40B4-BE49-F238E27FC236}">
                <a16:creationId xmlns:a16="http://schemas.microsoft.com/office/drawing/2014/main" id="{7CDDCB63-780C-4AD9-9916-6F6A043BFBE4}"/>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1" name="Google Shape;3500;p71">
            <a:extLst>
              <a:ext uri="{FF2B5EF4-FFF2-40B4-BE49-F238E27FC236}">
                <a16:creationId xmlns:a16="http://schemas.microsoft.com/office/drawing/2014/main" id="{C3F32423-49C6-4BD6-BEB3-6BC0D8717D6B}"/>
              </a:ext>
            </a:extLst>
          </p:cNvPr>
          <p:cNvSpPr txBox="1"/>
          <p:nvPr/>
        </p:nvSpPr>
        <p:spPr>
          <a:xfrm>
            <a:off x="727436" y="2021103"/>
            <a:ext cx="6961389" cy="149581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dirty="0" err="1">
                <a:solidFill>
                  <a:srgbClr val="FF7C80"/>
                </a:solidFill>
                <a:latin typeface="Calibri"/>
                <a:ea typeface="Calibri"/>
                <a:cs typeface="Calibri"/>
                <a:sym typeface="Calibri"/>
              </a:rPr>
              <a:t>SHapley</a:t>
            </a:r>
            <a:r>
              <a:rPr lang="en-US" b="1" dirty="0">
                <a:solidFill>
                  <a:srgbClr val="FF7C80"/>
                </a:solidFill>
                <a:latin typeface="Calibri"/>
                <a:ea typeface="Calibri"/>
                <a:cs typeface="Calibri"/>
                <a:sym typeface="Calibri"/>
              </a:rPr>
              <a:t> Additive </a:t>
            </a:r>
            <a:r>
              <a:rPr lang="en-US" b="1" dirty="0" err="1">
                <a:solidFill>
                  <a:srgbClr val="FF7C80"/>
                </a:solidFill>
                <a:latin typeface="Calibri"/>
                <a:ea typeface="Calibri"/>
                <a:cs typeface="Calibri"/>
                <a:sym typeface="Calibri"/>
              </a:rPr>
              <a:t>exPlanations</a:t>
            </a:r>
            <a:r>
              <a:rPr lang="en-US" b="1" dirty="0">
                <a:solidFill>
                  <a:srgbClr val="FF7C80"/>
                </a:solidFill>
                <a:latin typeface="Calibri"/>
                <a:ea typeface="Calibri"/>
                <a:cs typeface="Calibri"/>
                <a:sym typeface="Calibri"/>
              </a:rPr>
              <a:t> (SHAP) values.</a:t>
            </a:r>
          </a:p>
          <a:p>
            <a:pPr marL="0" lvl="0" indent="0" algn="l" rtl="0">
              <a:spcBef>
                <a:spcPts val="0"/>
              </a:spcBef>
              <a:spcAft>
                <a:spcPts val="0"/>
              </a:spcAft>
              <a:buNone/>
            </a:pPr>
            <a:endParaRPr dirty="0">
              <a:latin typeface="Calibri"/>
              <a:ea typeface="Calibri"/>
              <a:cs typeface="Calibri"/>
              <a:sym typeface="Calibri"/>
            </a:endParaRPr>
          </a:p>
          <a:p>
            <a:pPr marL="228600" lvl="0" indent="-171450" algn="l" rtl="0">
              <a:spcBef>
                <a:spcPts val="0"/>
              </a:spcBef>
              <a:spcAft>
                <a:spcPts val="0"/>
              </a:spcAft>
              <a:buSzPts val="900"/>
              <a:buFont typeface="Calibri"/>
              <a:buChar char="●"/>
            </a:pPr>
            <a:r>
              <a:rPr lang="en-US" dirty="0">
                <a:latin typeface="Calibri"/>
                <a:ea typeface="Calibri"/>
                <a:cs typeface="Calibri"/>
                <a:sym typeface="Calibri"/>
              </a:rPr>
              <a:t>Quantify the contribution of each feature to a prediction</a:t>
            </a:r>
            <a:endParaRPr dirty="0">
              <a:latin typeface="Calibri"/>
              <a:ea typeface="Calibri"/>
              <a:cs typeface="Calibri"/>
              <a:sym typeface="Calibri"/>
            </a:endParaRPr>
          </a:p>
          <a:p>
            <a:pPr marL="228600" lvl="0" indent="-171450" algn="l" rtl="0">
              <a:spcBef>
                <a:spcPts val="0"/>
              </a:spcBef>
              <a:spcAft>
                <a:spcPts val="0"/>
              </a:spcAft>
              <a:buSzPts val="900"/>
              <a:buFont typeface="Calibri"/>
              <a:buChar char="●"/>
            </a:pPr>
            <a:r>
              <a:rPr lang="en-US" dirty="0">
                <a:latin typeface="Calibri"/>
                <a:ea typeface="Calibri"/>
                <a:cs typeface="Calibri"/>
                <a:sym typeface="Calibri"/>
              </a:rPr>
              <a:t>Inspired by game theory</a:t>
            </a:r>
            <a:endParaRPr dirty="0">
              <a:latin typeface="Calibri"/>
              <a:ea typeface="Calibri"/>
              <a:cs typeface="Calibri"/>
              <a:sym typeface="Calibri"/>
            </a:endParaRPr>
          </a:p>
          <a:p>
            <a:pPr marL="228600" lvl="0" indent="-171450" algn="l" rtl="0">
              <a:spcBef>
                <a:spcPts val="0"/>
              </a:spcBef>
              <a:spcAft>
                <a:spcPts val="0"/>
              </a:spcAft>
              <a:buSzPts val="900"/>
              <a:buFont typeface="Calibri"/>
              <a:buChar char="●"/>
            </a:pPr>
            <a:r>
              <a:rPr lang="en-US" dirty="0">
                <a:latin typeface="Calibri"/>
                <a:ea typeface="Calibri"/>
                <a:cs typeface="Calibri"/>
                <a:sym typeface="Calibri"/>
              </a:rPr>
              <a:t>Consider collaborations among features</a:t>
            </a:r>
            <a:endParaRPr dirty="0">
              <a:latin typeface="Calibri"/>
              <a:ea typeface="Calibri"/>
              <a:cs typeface="Calibri"/>
              <a:sym typeface="Calibri"/>
            </a:endParaRPr>
          </a:p>
          <a:p>
            <a:pPr marL="0" lvl="0" indent="0" algn="l" rtl="0">
              <a:spcBef>
                <a:spcPts val="0"/>
              </a:spcBef>
              <a:spcAft>
                <a:spcPts val="0"/>
              </a:spcAft>
              <a:buNone/>
            </a:pPr>
            <a:endParaRPr dirty="0">
              <a:latin typeface="Calibri"/>
              <a:ea typeface="Calibri"/>
              <a:cs typeface="Calibri"/>
              <a:sym typeface="Calibri"/>
            </a:endParaRPr>
          </a:p>
          <a:p>
            <a:pPr marL="0" lvl="0" indent="0" algn="l" rtl="0">
              <a:spcBef>
                <a:spcPts val="0"/>
              </a:spcBef>
              <a:spcAft>
                <a:spcPts val="0"/>
              </a:spcAft>
              <a:buNone/>
            </a:pPr>
            <a:endParaRPr dirty="0">
              <a:latin typeface="Calibri"/>
              <a:ea typeface="Calibri"/>
              <a:cs typeface="Calibri"/>
              <a:sym typeface="Calibri"/>
            </a:endParaRPr>
          </a:p>
        </p:txBody>
      </p:sp>
      <p:sp>
        <p:nvSpPr>
          <p:cNvPr id="12" name="Google Shape;3502;p71">
            <a:extLst>
              <a:ext uri="{FF2B5EF4-FFF2-40B4-BE49-F238E27FC236}">
                <a16:creationId xmlns:a16="http://schemas.microsoft.com/office/drawing/2014/main" id="{0013D106-11D2-44EC-BF30-0E9D1C7E7671}"/>
              </a:ext>
            </a:extLst>
          </p:cNvPr>
          <p:cNvSpPr txBox="1"/>
          <p:nvPr/>
        </p:nvSpPr>
        <p:spPr>
          <a:xfrm>
            <a:off x="739825" y="3712513"/>
            <a:ext cx="8444368" cy="125137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dirty="0">
                <a:solidFill>
                  <a:srgbClr val="FF7C80"/>
                </a:solidFill>
                <a:latin typeface="Calibri"/>
                <a:ea typeface="Calibri"/>
                <a:cs typeface="Calibri"/>
                <a:sym typeface="Calibri"/>
              </a:rPr>
              <a:t>A weighted sum of the marginal contributions of each feature to a local prediction</a:t>
            </a:r>
            <a:endParaRPr b="1" dirty="0">
              <a:solidFill>
                <a:srgbClr val="FF7C80"/>
              </a:solidFill>
              <a:latin typeface="Calibri"/>
              <a:ea typeface="Calibri"/>
              <a:cs typeface="Calibri"/>
              <a:sym typeface="Calibri"/>
            </a:endParaRPr>
          </a:p>
          <a:p>
            <a:pPr marL="0" lvl="0" indent="0" algn="l" rtl="0">
              <a:spcBef>
                <a:spcPts val="0"/>
              </a:spcBef>
              <a:spcAft>
                <a:spcPts val="0"/>
              </a:spcAft>
              <a:buNone/>
            </a:pPr>
            <a:endParaRPr dirty="0">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Marginal contributions for feature f 			           </a:t>
            </a:r>
            <a:endParaRPr dirty="0">
              <a:latin typeface="Calibri"/>
              <a:ea typeface="Calibri"/>
              <a:cs typeface="Calibri"/>
              <a:sym typeface="Calibri"/>
            </a:endParaRPr>
          </a:p>
          <a:p>
            <a:pPr marL="1828800" lvl="0" indent="0" algn="l" rtl="0">
              <a:spcBef>
                <a:spcPts val="0"/>
              </a:spcBef>
              <a:spcAft>
                <a:spcPts val="0"/>
              </a:spcAft>
              <a:buNone/>
            </a:pPr>
            <a:r>
              <a:rPr lang="en-US" dirty="0">
                <a:latin typeface="Calibri"/>
                <a:ea typeface="Calibri"/>
                <a:cs typeface="Calibri"/>
                <a:sym typeface="Calibri"/>
              </a:rPr>
              <a:t>			</a:t>
            </a:r>
            <a:r>
              <a:rPr lang="en-US" sz="1400" dirty="0">
                <a:latin typeface="Calibri"/>
                <a:ea typeface="Calibri"/>
                <a:cs typeface="Calibri"/>
                <a:sym typeface="Calibri"/>
              </a:rPr>
              <a:t>with P(S) the powerset of features</a:t>
            </a:r>
            <a:endParaRPr sz="1400" dirty="0">
              <a:latin typeface="Calibri"/>
              <a:ea typeface="Calibri"/>
              <a:cs typeface="Calibri"/>
              <a:sym typeface="Calibri"/>
            </a:endParaRPr>
          </a:p>
          <a:p>
            <a:pPr marL="1828800" lvl="0" indent="0" algn="l" rtl="0">
              <a:spcBef>
                <a:spcPts val="0"/>
              </a:spcBef>
              <a:spcAft>
                <a:spcPts val="0"/>
              </a:spcAft>
              <a:buNone/>
            </a:pPr>
            <a:endParaRPr dirty="0">
              <a:latin typeface="Calibri"/>
              <a:ea typeface="Calibri"/>
              <a:cs typeface="Calibri"/>
              <a:sym typeface="Calibri"/>
            </a:endParaRPr>
          </a:p>
          <a:p>
            <a:pPr marL="0" lvl="0" indent="0" algn="l" rtl="0">
              <a:spcBef>
                <a:spcPts val="0"/>
              </a:spcBef>
              <a:spcAft>
                <a:spcPts val="0"/>
              </a:spcAft>
              <a:buNone/>
            </a:pPr>
            <a:endParaRPr dirty="0">
              <a:latin typeface="Calibri"/>
              <a:ea typeface="Calibri"/>
              <a:cs typeface="Calibri"/>
              <a:sym typeface="Calibri"/>
            </a:endParaRPr>
          </a:p>
          <a:p>
            <a:pPr marL="0" lvl="0" indent="0" algn="l" rtl="0">
              <a:spcBef>
                <a:spcPts val="0"/>
              </a:spcBef>
              <a:spcAft>
                <a:spcPts val="0"/>
              </a:spcAft>
              <a:buNone/>
            </a:pPr>
            <a:endParaRPr dirty="0">
              <a:latin typeface="Calibri"/>
              <a:ea typeface="Calibri"/>
              <a:cs typeface="Calibri"/>
              <a:sym typeface="Calibri"/>
            </a:endParaRPr>
          </a:p>
        </p:txBody>
      </p:sp>
      <p:pic>
        <p:nvPicPr>
          <p:cNvPr id="13" name="Google Shape;3503;p71">
            <a:extLst>
              <a:ext uri="{FF2B5EF4-FFF2-40B4-BE49-F238E27FC236}">
                <a16:creationId xmlns:a16="http://schemas.microsoft.com/office/drawing/2014/main" id="{337A63FD-AA62-4FF4-9AF9-CEDE42392728}"/>
              </a:ext>
            </a:extLst>
          </p:cNvPr>
          <p:cNvPicPr preferRelativeResize="0"/>
          <p:nvPr/>
        </p:nvPicPr>
        <p:blipFill>
          <a:blip r:embed="rId3">
            <a:alphaModFix/>
          </a:blip>
          <a:stretch>
            <a:fillRect/>
          </a:stretch>
        </p:blipFill>
        <p:spPr>
          <a:xfrm>
            <a:off x="5283156" y="4310700"/>
            <a:ext cx="3368580" cy="344163"/>
          </a:xfrm>
          <a:prstGeom prst="rect">
            <a:avLst/>
          </a:prstGeom>
          <a:noFill/>
          <a:ln>
            <a:noFill/>
          </a:ln>
        </p:spPr>
      </p:pic>
      <p:cxnSp>
        <p:nvCxnSpPr>
          <p:cNvPr id="5" name="Straight Arrow Connector 4">
            <a:extLst>
              <a:ext uri="{FF2B5EF4-FFF2-40B4-BE49-F238E27FC236}">
                <a16:creationId xmlns:a16="http://schemas.microsoft.com/office/drawing/2014/main" id="{BA946D24-E345-4215-BD88-25059181D981}"/>
              </a:ext>
            </a:extLst>
          </p:cNvPr>
          <p:cNvCxnSpPr/>
          <p:nvPr/>
        </p:nvCxnSpPr>
        <p:spPr>
          <a:xfrm>
            <a:off x="4421275" y="4482781"/>
            <a:ext cx="602901" cy="0"/>
          </a:xfrm>
          <a:prstGeom prst="straightConnector1">
            <a:avLst/>
          </a:prstGeom>
          <a:ln w="19050">
            <a:solidFill>
              <a:srgbClr val="F39CA9"/>
            </a:solidFill>
            <a:tailEnd type="triangle"/>
          </a:ln>
        </p:spPr>
        <p:style>
          <a:lnRef idx="1">
            <a:schemeClr val="accent1"/>
          </a:lnRef>
          <a:fillRef idx="0">
            <a:schemeClr val="accent1"/>
          </a:fillRef>
          <a:effectRef idx="0">
            <a:schemeClr val="accent1"/>
          </a:effectRef>
          <a:fontRef idx="minor">
            <a:schemeClr val="tx1"/>
          </a:fontRef>
        </p:style>
      </p:cxnSp>
      <p:sp>
        <p:nvSpPr>
          <p:cNvPr id="16" name="Google Shape;3504;p71">
            <a:extLst>
              <a:ext uri="{FF2B5EF4-FFF2-40B4-BE49-F238E27FC236}">
                <a16:creationId xmlns:a16="http://schemas.microsoft.com/office/drawing/2014/main" id="{693E1C00-1AF3-4C36-9648-B7CAAC52574E}"/>
              </a:ext>
            </a:extLst>
          </p:cNvPr>
          <p:cNvSpPr txBox="1"/>
          <p:nvPr/>
        </p:nvSpPr>
        <p:spPr>
          <a:xfrm>
            <a:off x="739825" y="4916635"/>
            <a:ext cx="6371454" cy="1434225"/>
          </a:xfrm>
          <a:prstGeom prst="rect">
            <a:avLst/>
          </a:prstGeom>
          <a:pattFill prst="pct30">
            <a:fgClr>
              <a:srgbClr val="F39CA9"/>
            </a:fgClr>
            <a:bgClr>
              <a:schemeClr val="bg1"/>
            </a:bgClr>
          </a:pattFill>
          <a:ln>
            <a:solidFill>
              <a:schemeClr val="tx1"/>
            </a:solid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latin typeface="Calibri"/>
                <a:ea typeface="Calibri"/>
                <a:cs typeface="Calibri"/>
                <a:sym typeface="Calibri"/>
              </a:rPr>
              <a:t>Preferred over other approaches (like LIME)</a:t>
            </a:r>
            <a:endParaRPr sz="1700" b="1" dirty="0">
              <a:latin typeface="Calibri"/>
              <a:ea typeface="Calibri"/>
              <a:cs typeface="Calibri"/>
              <a:sym typeface="Calibri"/>
            </a:endParaRPr>
          </a:p>
          <a:p>
            <a:pPr marL="0" lvl="0" indent="0" algn="l" rtl="0">
              <a:spcBef>
                <a:spcPts val="0"/>
              </a:spcBef>
              <a:spcAft>
                <a:spcPts val="0"/>
              </a:spcAft>
              <a:buNone/>
            </a:pPr>
            <a:endParaRPr sz="1700" b="1" dirty="0">
              <a:latin typeface="Calibri"/>
              <a:ea typeface="Calibri"/>
              <a:cs typeface="Calibri"/>
              <a:sym typeface="Calibri"/>
            </a:endParaRPr>
          </a:p>
          <a:p>
            <a:pPr marL="171450" lvl="0" indent="-114300" algn="l" rtl="0">
              <a:spcBef>
                <a:spcPts val="0"/>
              </a:spcBef>
              <a:spcAft>
                <a:spcPts val="0"/>
              </a:spcAft>
              <a:buSzPct val="100000"/>
              <a:buFont typeface="Calibri"/>
              <a:buAutoNum type="arabicPeriod"/>
            </a:pPr>
            <a:r>
              <a:rPr lang="en-US" sz="1700" b="1" dirty="0">
                <a:latin typeface="Calibri"/>
                <a:ea typeface="Calibri"/>
                <a:cs typeface="Calibri"/>
                <a:sym typeface="Calibri"/>
              </a:rPr>
              <a:t>Higher compatibility with GBDT methods</a:t>
            </a:r>
            <a:endParaRPr sz="1700" b="1" dirty="0">
              <a:latin typeface="Calibri"/>
              <a:ea typeface="Calibri"/>
              <a:cs typeface="Calibri"/>
              <a:sym typeface="Calibri"/>
            </a:endParaRPr>
          </a:p>
          <a:p>
            <a:pPr marL="171450" lvl="0" indent="-114300" algn="l" rtl="0">
              <a:spcBef>
                <a:spcPts val="0"/>
              </a:spcBef>
              <a:spcAft>
                <a:spcPts val="0"/>
              </a:spcAft>
              <a:buSzPct val="100000"/>
              <a:buFont typeface="Calibri"/>
              <a:buAutoNum type="arabicPeriod"/>
            </a:pPr>
            <a:r>
              <a:rPr lang="en-US" sz="1700" b="1" dirty="0">
                <a:latin typeface="Calibri"/>
                <a:ea typeface="Calibri"/>
                <a:cs typeface="Calibri"/>
                <a:sym typeface="Calibri"/>
              </a:rPr>
              <a:t>No linearity assumptions</a:t>
            </a:r>
            <a:endParaRPr sz="1700" b="1" dirty="0">
              <a:latin typeface="Calibri"/>
              <a:ea typeface="Calibri"/>
              <a:cs typeface="Calibri"/>
              <a:sym typeface="Calibri"/>
            </a:endParaRPr>
          </a:p>
          <a:p>
            <a:pPr marL="171450" lvl="0" indent="-114300" algn="l" rtl="0">
              <a:spcBef>
                <a:spcPts val="0"/>
              </a:spcBef>
              <a:spcAft>
                <a:spcPts val="0"/>
              </a:spcAft>
              <a:buSzPct val="100000"/>
              <a:buFont typeface="Calibri"/>
              <a:buAutoNum type="arabicPeriod"/>
            </a:pPr>
            <a:r>
              <a:rPr lang="en-US" sz="1700" b="1" dirty="0">
                <a:latin typeface="Calibri"/>
                <a:ea typeface="Calibri"/>
                <a:cs typeface="Calibri"/>
                <a:sym typeface="Calibri"/>
              </a:rPr>
              <a:t>Mathematical guarantees for fair distribution of contributions.</a:t>
            </a:r>
            <a:endParaRPr sz="1700" b="1" dirty="0">
              <a:latin typeface="Calibri"/>
              <a:ea typeface="Calibri"/>
              <a:cs typeface="Calibri"/>
              <a:sym typeface="Calibri"/>
            </a:endParaRPr>
          </a:p>
        </p:txBody>
      </p:sp>
      <p:sp>
        <p:nvSpPr>
          <p:cNvPr id="14" name="Rectangle 13">
            <a:extLst>
              <a:ext uri="{FF2B5EF4-FFF2-40B4-BE49-F238E27FC236}">
                <a16:creationId xmlns:a16="http://schemas.microsoft.com/office/drawing/2014/main" id="{A16177D2-5FC0-4523-B2F0-D55C3A18E63F}"/>
              </a:ext>
            </a:extLst>
          </p:cNvPr>
          <p:cNvSpPr/>
          <p:nvPr/>
        </p:nvSpPr>
        <p:spPr>
          <a:xfrm>
            <a:off x="0" y="6048375"/>
            <a:ext cx="419100"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16</a:t>
            </a:r>
            <a:endParaRPr lang="nl-BE" dirty="0"/>
          </a:p>
        </p:txBody>
      </p:sp>
      <p:pic>
        <p:nvPicPr>
          <p:cNvPr id="15" name="Picture 14">
            <a:extLst>
              <a:ext uri="{FF2B5EF4-FFF2-40B4-BE49-F238E27FC236}">
                <a16:creationId xmlns:a16="http://schemas.microsoft.com/office/drawing/2014/main" id="{4B839FD8-A473-44E5-A257-1D8D960BDED7}"/>
              </a:ext>
            </a:extLst>
          </p:cNvPr>
          <p:cNvPicPr>
            <a:picLocks noChangeAspect="1"/>
          </p:cNvPicPr>
          <p:nvPr/>
        </p:nvPicPr>
        <p:blipFill>
          <a:blip r:embed="rId4"/>
          <a:stretch>
            <a:fillRect/>
          </a:stretch>
        </p:blipFill>
        <p:spPr>
          <a:xfrm>
            <a:off x="7462565" y="1344306"/>
            <a:ext cx="1189171" cy="1880237"/>
          </a:xfrm>
          <a:prstGeom prst="rect">
            <a:avLst/>
          </a:prstGeom>
        </p:spPr>
      </p:pic>
      <p:pic>
        <p:nvPicPr>
          <p:cNvPr id="18" name="Picture 2">
            <a:extLst>
              <a:ext uri="{FF2B5EF4-FFF2-40B4-BE49-F238E27FC236}">
                <a16:creationId xmlns:a16="http://schemas.microsoft.com/office/drawing/2014/main" id="{2AC227A5-2224-4BA4-96CF-D82ADAD987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70978" y="6340167"/>
            <a:ext cx="398028" cy="51783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856DEF83-36B2-4C36-9B97-B45D9EA9A9EB}"/>
              </a:ext>
            </a:extLst>
          </p:cNvPr>
          <p:cNvSpPr txBox="1"/>
          <p:nvPr/>
        </p:nvSpPr>
        <p:spPr>
          <a:xfrm>
            <a:off x="1073284" y="6516360"/>
            <a:ext cx="9265648" cy="428628"/>
          </a:xfrm>
          <a:prstGeom prst="rect">
            <a:avLst/>
          </a:prstGeom>
          <a:noFill/>
        </p:spPr>
        <p:txBody>
          <a:bodyPr wrap="square" rtlCol="0">
            <a:noAutofit/>
          </a:bodyPr>
          <a:lstStyle/>
          <a:p>
            <a:r>
              <a:rPr lang="en-US" sz="1000" b="0" i="0" dirty="0">
                <a:effectLst/>
              </a:rPr>
              <a:t>Lundberg, S.M., Lee, S.-I., 2017. A Unified Approach to Interpreting Model Predictions, in: Advances in Neural Information Processing Systems. Curran Associates, Inc.</a:t>
            </a:r>
          </a:p>
          <a:p>
            <a:r>
              <a:rPr lang="en-US" sz="1000" b="0" i="0" dirty="0">
                <a:effectLst/>
              </a:rPr>
              <a:t>He, J., Mazumdar, S., 2021. Comparing LIME and SHAP using Synthetic Polygonal Data Clusters. IJI 14, 2059–2067. </a:t>
            </a:r>
            <a:r>
              <a:rPr lang="en-US" sz="1000" b="0" i="0" u="sng" dirty="0">
                <a:effectLst/>
                <a:hlinkClick r:id="rId6">
                  <a:extLst>
                    <a:ext uri="{A12FA001-AC4F-418D-AE19-62706E023703}">
                      <ahyp:hlinkClr xmlns:ahyp="http://schemas.microsoft.com/office/drawing/2018/hyperlinkcolor" val="tx"/>
                    </a:ext>
                  </a:extLst>
                </a:hlinkClick>
              </a:rPr>
              <a:t>https://doi.org/10.20533/iji.1742.4712.2021.0214</a:t>
            </a:r>
            <a:endParaRPr lang="nl-BE" sz="1000" dirty="0"/>
          </a:p>
        </p:txBody>
      </p:sp>
      <p:pic>
        <p:nvPicPr>
          <p:cNvPr id="20" name="Picture 2">
            <a:extLst>
              <a:ext uri="{FF2B5EF4-FFF2-40B4-BE49-F238E27FC236}">
                <a16:creationId xmlns:a16="http://schemas.microsoft.com/office/drawing/2014/main" id="{9DBD0837-DCB5-4DDA-A9C8-E389A6EDE3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23378" y="6492567"/>
            <a:ext cx="398028" cy="517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997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Predictions &amp; Explanations Interpretations</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481631"/>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Examples on Explanations – Suggestions Generations </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sp>
        <p:nvSpPr>
          <p:cNvPr id="8" name="TextBox 7">
            <a:extLst>
              <a:ext uri="{FF2B5EF4-FFF2-40B4-BE49-F238E27FC236}">
                <a16:creationId xmlns:a16="http://schemas.microsoft.com/office/drawing/2014/main" id="{0A3DE3F9-4B27-493B-A8CB-AAC75FE5FCB3}"/>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9" name="Rectangle 8">
            <a:extLst>
              <a:ext uri="{FF2B5EF4-FFF2-40B4-BE49-F238E27FC236}">
                <a16:creationId xmlns:a16="http://schemas.microsoft.com/office/drawing/2014/main" id="{3277DE7F-117E-4E94-AB93-F1BFBD7B494A}"/>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0" name="TextBox 9">
            <a:extLst>
              <a:ext uri="{FF2B5EF4-FFF2-40B4-BE49-F238E27FC236}">
                <a16:creationId xmlns:a16="http://schemas.microsoft.com/office/drawing/2014/main" id="{7CDDCB63-780C-4AD9-9916-6F6A043BFBE4}"/>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pic>
        <p:nvPicPr>
          <p:cNvPr id="15" name="Google Shape;3930;p79">
            <a:extLst>
              <a:ext uri="{FF2B5EF4-FFF2-40B4-BE49-F238E27FC236}">
                <a16:creationId xmlns:a16="http://schemas.microsoft.com/office/drawing/2014/main" id="{4203AB7E-5BB1-45A5-958D-A9AE1B954AEA}"/>
              </a:ext>
            </a:extLst>
          </p:cNvPr>
          <p:cNvPicPr preferRelativeResize="0"/>
          <p:nvPr/>
        </p:nvPicPr>
        <p:blipFill>
          <a:blip r:embed="rId3">
            <a:alphaModFix/>
          </a:blip>
          <a:stretch>
            <a:fillRect/>
          </a:stretch>
        </p:blipFill>
        <p:spPr>
          <a:xfrm>
            <a:off x="686474" y="2590911"/>
            <a:ext cx="11200713" cy="692381"/>
          </a:xfrm>
          <a:prstGeom prst="rect">
            <a:avLst/>
          </a:prstGeom>
          <a:noFill/>
          <a:ln>
            <a:noFill/>
          </a:ln>
        </p:spPr>
      </p:pic>
      <p:sp>
        <p:nvSpPr>
          <p:cNvPr id="16" name="Google Shape;3928;p79">
            <a:extLst>
              <a:ext uri="{FF2B5EF4-FFF2-40B4-BE49-F238E27FC236}">
                <a16:creationId xmlns:a16="http://schemas.microsoft.com/office/drawing/2014/main" id="{E290E132-F7BD-416F-BF21-A158F7E6A197}"/>
              </a:ext>
            </a:extLst>
          </p:cNvPr>
          <p:cNvSpPr txBox="1"/>
          <p:nvPr/>
        </p:nvSpPr>
        <p:spPr>
          <a:xfrm>
            <a:off x="686474" y="1983975"/>
            <a:ext cx="4319100" cy="70785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dirty="0">
                <a:latin typeface="Calibri"/>
                <a:ea typeface="Calibri"/>
                <a:cs typeface="Calibri"/>
                <a:sym typeface="Calibri"/>
              </a:rPr>
              <a:t>Student A: </a:t>
            </a:r>
            <a:endParaRPr sz="1700" dirty="0">
              <a:latin typeface="Calibri"/>
              <a:ea typeface="Calibri"/>
              <a:cs typeface="Calibri"/>
              <a:sym typeface="Calibri"/>
            </a:endParaRPr>
          </a:p>
          <a:p>
            <a:pPr marL="0" lvl="0" indent="0" algn="l" rtl="0">
              <a:spcBef>
                <a:spcPts val="0"/>
              </a:spcBef>
              <a:spcAft>
                <a:spcPts val="0"/>
              </a:spcAft>
              <a:buNone/>
            </a:pPr>
            <a:r>
              <a:rPr lang="en-US" sz="1700" dirty="0">
                <a:latin typeface="Calibri"/>
                <a:ea typeface="Calibri"/>
                <a:cs typeface="Calibri"/>
                <a:sym typeface="Calibri"/>
              </a:rPr>
              <a:t>Predictions: 11.9 | Confidence = 51%</a:t>
            </a:r>
            <a:endParaRPr sz="1700" dirty="0">
              <a:latin typeface="Calibri"/>
              <a:ea typeface="Calibri"/>
              <a:cs typeface="Calibri"/>
              <a:sym typeface="Calibri"/>
            </a:endParaRPr>
          </a:p>
        </p:txBody>
      </p:sp>
      <p:sp>
        <p:nvSpPr>
          <p:cNvPr id="17" name="Google Shape;3931;p79">
            <a:extLst>
              <a:ext uri="{FF2B5EF4-FFF2-40B4-BE49-F238E27FC236}">
                <a16:creationId xmlns:a16="http://schemas.microsoft.com/office/drawing/2014/main" id="{175652AD-2E32-4192-9A54-15A57CBAB7D2}"/>
              </a:ext>
            </a:extLst>
          </p:cNvPr>
          <p:cNvSpPr txBox="1"/>
          <p:nvPr/>
        </p:nvSpPr>
        <p:spPr>
          <a:xfrm>
            <a:off x="573677" y="3248719"/>
            <a:ext cx="9637397" cy="43606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Potential Suggestion: </a:t>
            </a:r>
            <a:r>
              <a:rPr lang="en-US" sz="1700" dirty="0">
                <a:latin typeface="Calibri"/>
                <a:ea typeface="Calibri"/>
                <a:cs typeface="Calibri"/>
                <a:sym typeface="Calibri"/>
              </a:rPr>
              <a:t>Repeat quizzes until you get achieve high grades everywhere</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2" name="TextBox 1">
            <a:extLst>
              <a:ext uri="{FF2B5EF4-FFF2-40B4-BE49-F238E27FC236}">
                <a16:creationId xmlns:a16="http://schemas.microsoft.com/office/drawing/2014/main" id="{BA14FAE7-EEEF-4C5F-88AB-14B20065D2FA}"/>
              </a:ext>
            </a:extLst>
          </p:cNvPr>
          <p:cNvSpPr txBox="1"/>
          <p:nvPr/>
        </p:nvSpPr>
        <p:spPr>
          <a:xfrm>
            <a:off x="8285187" y="1869717"/>
            <a:ext cx="3333135" cy="599769"/>
          </a:xfrm>
          <a:prstGeom prst="rect">
            <a:avLst/>
          </a:prstGeom>
          <a:noFill/>
          <a:ln w="19050">
            <a:solidFill>
              <a:schemeClr val="tx1"/>
            </a:solidFill>
          </a:ln>
        </p:spPr>
        <p:txBody>
          <a:bodyPr wrap="square" rtlCol="0">
            <a:noAutofit/>
          </a:bodyPr>
          <a:lstStyle/>
          <a:p>
            <a:r>
              <a:rPr lang="en-US" sz="1700" dirty="0"/>
              <a:t>High Variance on Quiz Grades</a:t>
            </a:r>
          </a:p>
          <a:p>
            <a:r>
              <a:rPr lang="en-US" sz="1700" dirty="0"/>
              <a:t>Low Sum of Max Grades on Quizzes</a:t>
            </a:r>
            <a:endParaRPr lang="nl-BE" sz="1700" dirty="0"/>
          </a:p>
        </p:txBody>
      </p:sp>
      <p:sp>
        <p:nvSpPr>
          <p:cNvPr id="19" name="Google Shape;3928;p79">
            <a:extLst>
              <a:ext uri="{FF2B5EF4-FFF2-40B4-BE49-F238E27FC236}">
                <a16:creationId xmlns:a16="http://schemas.microsoft.com/office/drawing/2014/main" id="{7766DB6B-001C-4BC8-908B-C94A6554A8D7}"/>
              </a:ext>
            </a:extLst>
          </p:cNvPr>
          <p:cNvSpPr txBox="1"/>
          <p:nvPr/>
        </p:nvSpPr>
        <p:spPr>
          <a:xfrm>
            <a:off x="573677" y="3677723"/>
            <a:ext cx="4319100" cy="70785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dirty="0">
                <a:latin typeface="Calibri"/>
                <a:ea typeface="Calibri"/>
                <a:cs typeface="Calibri"/>
                <a:sym typeface="Calibri"/>
              </a:rPr>
              <a:t>Student B: </a:t>
            </a:r>
            <a:endParaRPr sz="1700" dirty="0">
              <a:latin typeface="Calibri"/>
              <a:ea typeface="Calibri"/>
              <a:cs typeface="Calibri"/>
              <a:sym typeface="Calibri"/>
            </a:endParaRPr>
          </a:p>
          <a:p>
            <a:pPr marL="0" lvl="0" indent="0" algn="l" rtl="0">
              <a:spcBef>
                <a:spcPts val="0"/>
              </a:spcBef>
              <a:spcAft>
                <a:spcPts val="0"/>
              </a:spcAft>
              <a:buNone/>
            </a:pPr>
            <a:r>
              <a:rPr lang="en-US" sz="1700" dirty="0">
                <a:latin typeface="Calibri"/>
                <a:ea typeface="Calibri"/>
                <a:cs typeface="Calibri"/>
                <a:sym typeface="Calibri"/>
              </a:rPr>
              <a:t>Predictions: 9.35 | Confidence = 82%</a:t>
            </a:r>
            <a:endParaRPr sz="1700" dirty="0">
              <a:latin typeface="Calibri"/>
              <a:ea typeface="Calibri"/>
              <a:cs typeface="Calibri"/>
              <a:sym typeface="Calibri"/>
            </a:endParaRPr>
          </a:p>
        </p:txBody>
      </p:sp>
      <p:pic>
        <p:nvPicPr>
          <p:cNvPr id="25" name="Google Shape;3934;p79">
            <a:extLst>
              <a:ext uri="{FF2B5EF4-FFF2-40B4-BE49-F238E27FC236}">
                <a16:creationId xmlns:a16="http://schemas.microsoft.com/office/drawing/2014/main" id="{3D47493E-D81E-4522-8681-9BD4ACB6B479}"/>
              </a:ext>
            </a:extLst>
          </p:cNvPr>
          <p:cNvPicPr preferRelativeResize="0"/>
          <p:nvPr/>
        </p:nvPicPr>
        <p:blipFill>
          <a:blip r:embed="rId4">
            <a:alphaModFix/>
          </a:blip>
          <a:stretch>
            <a:fillRect/>
          </a:stretch>
        </p:blipFill>
        <p:spPr>
          <a:xfrm>
            <a:off x="686474" y="4249533"/>
            <a:ext cx="8730109" cy="707847"/>
          </a:xfrm>
          <a:prstGeom prst="rect">
            <a:avLst/>
          </a:prstGeom>
          <a:noFill/>
          <a:ln>
            <a:noFill/>
          </a:ln>
        </p:spPr>
      </p:pic>
      <p:sp>
        <p:nvSpPr>
          <p:cNvPr id="26" name="TextBox 25">
            <a:extLst>
              <a:ext uri="{FF2B5EF4-FFF2-40B4-BE49-F238E27FC236}">
                <a16:creationId xmlns:a16="http://schemas.microsoft.com/office/drawing/2014/main" id="{8EAD8EAF-3D4E-4FAB-9639-75B9167E3ADF}"/>
              </a:ext>
            </a:extLst>
          </p:cNvPr>
          <p:cNvSpPr txBox="1"/>
          <p:nvPr/>
        </p:nvSpPr>
        <p:spPr>
          <a:xfrm>
            <a:off x="8285188" y="3667274"/>
            <a:ext cx="3333135" cy="599769"/>
          </a:xfrm>
          <a:prstGeom prst="rect">
            <a:avLst/>
          </a:prstGeom>
          <a:noFill/>
          <a:ln w="19050">
            <a:solidFill>
              <a:schemeClr val="tx1"/>
            </a:solidFill>
          </a:ln>
        </p:spPr>
        <p:txBody>
          <a:bodyPr wrap="square" rtlCol="0">
            <a:noAutofit/>
          </a:bodyPr>
          <a:lstStyle/>
          <a:p>
            <a:r>
              <a:rPr lang="en-US" sz="1700" dirty="0"/>
              <a:t>Bad Scores on Trial Exam</a:t>
            </a:r>
          </a:p>
          <a:p>
            <a:r>
              <a:rPr lang="en-US" sz="1700" dirty="0"/>
              <a:t>Low Minimum Score on a Quiz</a:t>
            </a:r>
            <a:endParaRPr lang="nl-BE" sz="1700" dirty="0"/>
          </a:p>
        </p:txBody>
      </p:sp>
      <p:sp>
        <p:nvSpPr>
          <p:cNvPr id="27" name="Google Shape;3931;p79">
            <a:extLst>
              <a:ext uri="{FF2B5EF4-FFF2-40B4-BE49-F238E27FC236}">
                <a16:creationId xmlns:a16="http://schemas.microsoft.com/office/drawing/2014/main" id="{F50CA5C2-4544-4290-A3F7-D0AB720C10D4}"/>
              </a:ext>
            </a:extLst>
          </p:cNvPr>
          <p:cNvSpPr txBox="1"/>
          <p:nvPr/>
        </p:nvSpPr>
        <p:spPr>
          <a:xfrm>
            <a:off x="470978" y="4920127"/>
            <a:ext cx="9637397" cy="43606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Potential Suggestion: </a:t>
            </a:r>
            <a:r>
              <a:rPr lang="en-US" sz="1700" dirty="0">
                <a:latin typeface="Calibri"/>
                <a:ea typeface="Calibri"/>
                <a:cs typeface="Calibri"/>
                <a:sym typeface="Calibri"/>
              </a:rPr>
              <a:t>Repeat the trial exam and try harder. Also aim for higher quiz grades</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29" name="Google Shape;3928;p79">
            <a:extLst>
              <a:ext uri="{FF2B5EF4-FFF2-40B4-BE49-F238E27FC236}">
                <a16:creationId xmlns:a16="http://schemas.microsoft.com/office/drawing/2014/main" id="{816EE43E-4CE8-4069-8F5A-F45CFD48E4B7}"/>
              </a:ext>
            </a:extLst>
          </p:cNvPr>
          <p:cNvSpPr txBox="1"/>
          <p:nvPr/>
        </p:nvSpPr>
        <p:spPr>
          <a:xfrm>
            <a:off x="470978" y="5274046"/>
            <a:ext cx="4319100" cy="70785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dirty="0">
                <a:latin typeface="Calibri"/>
                <a:ea typeface="Calibri"/>
                <a:cs typeface="Calibri"/>
                <a:sym typeface="Calibri"/>
              </a:rPr>
              <a:t>Student C: </a:t>
            </a:r>
            <a:endParaRPr sz="1700" dirty="0">
              <a:latin typeface="Calibri"/>
              <a:ea typeface="Calibri"/>
              <a:cs typeface="Calibri"/>
              <a:sym typeface="Calibri"/>
            </a:endParaRPr>
          </a:p>
          <a:p>
            <a:pPr marL="0" lvl="0" indent="0" algn="l" rtl="0">
              <a:spcBef>
                <a:spcPts val="0"/>
              </a:spcBef>
              <a:spcAft>
                <a:spcPts val="0"/>
              </a:spcAft>
              <a:buNone/>
            </a:pPr>
            <a:r>
              <a:rPr lang="en-US" sz="1700" dirty="0">
                <a:latin typeface="Calibri"/>
                <a:ea typeface="Calibri"/>
                <a:cs typeface="Calibri"/>
                <a:sym typeface="Calibri"/>
              </a:rPr>
              <a:t>Predictions: 10.69 | Confidence = 67%</a:t>
            </a:r>
            <a:endParaRPr sz="1700" dirty="0">
              <a:latin typeface="Calibri"/>
              <a:ea typeface="Calibri"/>
              <a:cs typeface="Calibri"/>
              <a:sym typeface="Calibri"/>
            </a:endParaRPr>
          </a:p>
        </p:txBody>
      </p:sp>
      <p:pic>
        <p:nvPicPr>
          <p:cNvPr id="30" name="Google Shape;3939;p79">
            <a:extLst>
              <a:ext uri="{FF2B5EF4-FFF2-40B4-BE49-F238E27FC236}">
                <a16:creationId xmlns:a16="http://schemas.microsoft.com/office/drawing/2014/main" id="{E7DB3C6D-D0DE-4F79-A2B0-27314F06436F}"/>
              </a:ext>
            </a:extLst>
          </p:cNvPr>
          <p:cNvPicPr preferRelativeResize="0"/>
          <p:nvPr/>
        </p:nvPicPr>
        <p:blipFill>
          <a:blip r:embed="rId5">
            <a:alphaModFix/>
          </a:blip>
          <a:stretch>
            <a:fillRect/>
          </a:stretch>
        </p:blipFill>
        <p:spPr>
          <a:xfrm>
            <a:off x="578001" y="5943226"/>
            <a:ext cx="9530373" cy="574696"/>
          </a:xfrm>
          <a:prstGeom prst="rect">
            <a:avLst/>
          </a:prstGeom>
          <a:noFill/>
          <a:ln>
            <a:noFill/>
          </a:ln>
        </p:spPr>
      </p:pic>
      <p:sp>
        <p:nvSpPr>
          <p:cNvPr id="32" name="Google Shape;3931;p79">
            <a:extLst>
              <a:ext uri="{FF2B5EF4-FFF2-40B4-BE49-F238E27FC236}">
                <a16:creationId xmlns:a16="http://schemas.microsoft.com/office/drawing/2014/main" id="{DD712F2C-6D28-42B2-9447-78729D94A569}"/>
              </a:ext>
            </a:extLst>
          </p:cNvPr>
          <p:cNvSpPr txBox="1"/>
          <p:nvPr/>
        </p:nvSpPr>
        <p:spPr>
          <a:xfrm>
            <a:off x="470978" y="6435888"/>
            <a:ext cx="9637397" cy="43606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Potential Suggestion: </a:t>
            </a:r>
            <a:r>
              <a:rPr lang="en-US" sz="1700" dirty="0">
                <a:latin typeface="Calibri"/>
                <a:ea typeface="Calibri"/>
                <a:cs typeface="Calibri"/>
                <a:sym typeface="Calibri"/>
              </a:rPr>
              <a:t>Be more active on forums. Read comments and write questions.</a:t>
            </a:r>
            <a:endParaRPr sz="1700" dirty="0">
              <a:latin typeface="Calibri"/>
              <a:ea typeface="Calibri"/>
              <a:cs typeface="Calibri"/>
              <a:sym typeface="Calibri"/>
            </a:endParaRPr>
          </a:p>
        </p:txBody>
      </p:sp>
      <p:sp>
        <p:nvSpPr>
          <p:cNvPr id="33" name="TextBox 32">
            <a:extLst>
              <a:ext uri="{FF2B5EF4-FFF2-40B4-BE49-F238E27FC236}">
                <a16:creationId xmlns:a16="http://schemas.microsoft.com/office/drawing/2014/main" id="{AB25A446-EDFC-4F1C-A987-054514A85902}"/>
              </a:ext>
            </a:extLst>
          </p:cNvPr>
          <p:cNvSpPr txBox="1"/>
          <p:nvPr/>
        </p:nvSpPr>
        <p:spPr>
          <a:xfrm>
            <a:off x="8285187" y="5454681"/>
            <a:ext cx="2107511" cy="428732"/>
          </a:xfrm>
          <a:prstGeom prst="rect">
            <a:avLst/>
          </a:prstGeom>
          <a:noFill/>
          <a:ln w="19050">
            <a:solidFill>
              <a:schemeClr val="tx1"/>
            </a:solidFill>
          </a:ln>
        </p:spPr>
        <p:txBody>
          <a:bodyPr wrap="square" rtlCol="0">
            <a:noAutofit/>
          </a:bodyPr>
          <a:lstStyle/>
          <a:p>
            <a:r>
              <a:rPr lang="en-US" sz="1700" dirty="0"/>
              <a:t>Low Forum Activity</a:t>
            </a:r>
            <a:endParaRPr lang="nl-BE" sz="1700" dirty="0"/>
          </a:p>
        </p:txBody>
      </p:sp>
      <p:sp>
        <p:nvSpPr>
          <p:cNvPr id="20" name="Rectangle 19">
            <a:extLst>
              <a:ext uri="{FF2B5EF4-FFF2-40B4-BE49-F238E27FC236}">
                <a16:creationId xmlns:a16="http://schemas.microsoft.com/office/drawing/2014/main" id="{F9F2FB23-6509-46B3-AA51-F23D2E9CFF78}"/>
              </a:ext>
            </a:extLst>
          </p:cNvPr>
          <p:cNvSpPr/>
          <p:nvPr/>
        </p:nvSpPr>
        <p:spPr>
          <a:xfrm>
            <a:off x="0" y="6048375"/>
            <a:ext cx="419100"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17</a:t>
            </a:r>
            <a:endParaRPr lang="nl-BE" dirty="0"/>
          </a:p>
        </p:txBody>
      </p:sp>
    </p:spTree>
    <p:extLst>
      <p:ext uri="{BB962C8B-B14F-4D97-AF65-F5344CB8AC3E}">
        <p14:creationId xmlns:p14="http://schemas.microsoft.com/office/powerpoint/2010/main" val="21650990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Presentation Outline</a:t>
            </a:r>
            <a:endParaRPr sz="3200" dirty="0">
              <a:latin typeface="Quattrocento Sans" panose="020B0604020202020204" charset="0"/>
            </a:endParaRPr>
          </a:p>
        </p:txBody>
      </p:sp>
      <p:sp>
        <p:nvSpPr>
          <p:cNvPr id="4736" name="Google Shape;4736;p74"/>
          <p:cNvSpPr txBox="1">
            <a:spLocks noGrp="1"/>
          </p:cNvSpPr>
          <p:nvPr>
            <p:ph type="body" idx="2"/>
          </p:nvPr>
        </p:nvSpPr>
        <p:spPr>
          <a:xfrm>
            <a:off x="1447647" y="1454109"/>
            <a:ext cx="4076853" cy="4226414"/>
          </a:xfrm>
          <a:prstGeom prst="rect">
            <a:avLst/>
          </a:prstGeom>
          <a:noFill/>
          <a:ln>
            <a:noFill/>
          </a:ln>
        </p:spPr>
        <p:txBody>
          <a:bodyPr spcFirstLastPara="1" vert="horz" wrap="square" lIns="0" tIns="0" rIns="0" bIns="0" rtlCol="0" anchor="t" anchorCtr="0">
            <a:noAutofit/>
          </a:bodyPr>
          <a:lstStyle/>
          <a:p>
            <a:pPr marL="0" indent="0">
              <a:lnSpc>
                <a:spcPct val="200000"/>
              </a:lnSpc>
              <a:spcBef>
                <a:spcPts val="0"/>
              </a:spcBef>
            </a:pPr>
            <a:endParaRPr lang="en-US" sz="2000" dirty="0"/>
          </a:p>
          <a:p>
            <a:pPr marL="514350" indent="0">
              <a:lnSpc>
                <a:spcPct val="200000"/>
              </a:lnSpc>
              <a:spcBef>
                <a:spcPts val="0"/>
              </a:spcBef>
              <a:buClr>
                <a:schemeClr val="tx1"/>
              </a:buClr>
              <a:buSzPct val="100000"/>
            </a:pPr>
            <a:r>
              <a:rPr lang="en-US" sz="2000" dirty="0"/>
              <a:t>Introduction</a:t>
            </a:r>
          </a:p>
          <a:p>
            <a:pPr marL="514350" indent="0">
              <a:lnSpc>
                <a:spcPct val="200000"/>
              </a:lnSpc>
              <a:spcBef>
                <a:spcPts val="0"/>
              </a:spcBef>
              <a:buClr>
                <a:schemeClr val="tx1"/>
              </a:buClr>
              <a:buSzPct val="100000"/>
            </a:pPr>
            <a:r>
              <a:rPr lang="en-US" sz="2000" dirty="0"/>
              <a:t>Data</a:t>
            </a:r>
          </a:p>
          <a:p>
            <a:pPr marL="514350" indent="0">
              <a:lnSpc>
                <a:spcPct val="200000"/>
              </a:lnSpc>
              <a:spcBef>
                <a:spcPts val="0"/>
              </a:spcBef>
              <a:buClr>
                <a:schemeClr val="tx1"/>
              </a:buClr>
              <a:buSzPct val="100000"/>
            </a:pPr>
            <a:r>
              <a:rPr lang="en-US" sz="2000" dirty="0"/>
              <a:t>Problem Framing &amp; Model Fitting</a:t>
            </a:r>
          </a:p>
          <a:p>
            <a:pPr marL="514350" indent="0">
              <a:lnSpc>
                <a:spcPct val="200000"/>
              </a:lnSpc>
              <a:spcBef>
                <a:spcPts val="0"/>
              </a:spcBef>
              <a:buClr>
                <a:schemeClr val="tx1"/>
              </a:buClr>
              <a:buSzPct val="100000"/>
            </a:pPr>
            <a:r>
              <a:rPr lang="en-US" sz="2000" dirty="0"/>
              <a:t>Uncertainty Estimation</a:t>
            </a:r>
          </a:p>
          <a:p>
            <a:pPr marL="514350" indent="0">
              <a:lnSpc>
                <a:spcPct val="200000"/>
              </a:lnSpc>
              <a:spcBef>
                <a:spcPts val="0"/>
              </a:spcBef>
              <a:buClr>
                <a:schemeClr val="tx1"/>
              </a:buClr>
              <a:buSzPct val="100000"/>
            </a:pPr>
            <a:r>
              <a:rPr lang="en-US" sz="2000" dirty="0"/>
              <a:t>Explainability</a:t>
            </a:r>
          </a:p>
          <a:p>
            <a:pPr marL="514350" indent="0">
              <a:lnSpc>
                <a:spcPct val="200000"/>
              </a:lnSpc>
              <a:spcBef>
                <a:spcPts val="0"/>
              </a:spcBef>
              <a:buClr>
                <a:schemeClr val="tx1"/>
              </a:buClr>
              <a:buSzPct val="100000"/>
            </a:pPr>
            <a:r>
              <a:rPr lang="en-US" sz="2000" dirty="0"/>
              <a:t>Conclusion</a:t>
            </a:r>
          </a:p>
          <a:p>
            <a:pPr marL="857250" indent="-342900">
              <a:lnSpc>
                <a:spcPct val="200000"/>
              </a:lnSpc>
              <a:spcBef>
                <a:spcPts val="0"/>
              </a:spcBef>
              <a:buFont typeface="+mj-lt"/>
              <a:buAutoNum type="arabicPeriod"/>
            </a:pPr>
            <a:endParaRPr lang="en-US" sz="2000" dirty="0"/>
          </a:p>
          <a:p>
            <a:pPr marL="0" indent="0">
              <a:lnSpc>
                <a:spcPct val="200000"/>
              </a:lnSpc>
              <a:spcBef>
                <a:spcPts val="0"/>
              </a:spcBef>
            </a:pPr>
            <a:endParaRPr sz="2000" dirty="0"/>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sp>
        <p:nvSpPr>
          <p:cNvPr id="4" name="Oval 3">
            <a:extLst>
              <a:ext uri="{FF2B5EF4-FFF2-40B4-BE49-F238E27FC236}">
                <a16:creationId xmlns:a16="http://schemas.microsoft.com/office/drawing/2014/main" id="{DC62436E-4971-4153-A619-88AA9C5DDA71}"/>
              </a:ext>
            </a:extLst>
          </p:cNvPr>
          <p:cNvSpPr/>
          <p:nvPr/>
        </p:nvSpPr>
        <p:spPr>
          <a:xfrm>
            <a:off x="1221772" y="2216169"/>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39CA9"/>
                </a:solidFill>
              </a:rPr>
              <a:t>1</a:t>
            </a:r>
            <a:endParaRPr lang="nl-BE" dirty="0">
              <a:solidFill>
                <a:srgbClr val="F39CA9"/>
              </a:solidFill>
            </a:endParaRPr>
          </a:p>
        </p:txBody>
      </p:sp>
      <p:sp>
        <p:nvSpPr>
          <p:cNvPr id="10" name="Oval 9">
            <a:extLst>
              <a:ext uri="{FF2B5EF4-FFF2-40B4-BE49-F238E27FC236}">
                <a16:creationId xmlns:a16="http://schemas.microsoft.com/office/drawing/2014/main" id="{E26BB0B8-D6B6-48EA-BA26-DAF8A6389C88}"/>
              </a:ext>
            </a:extLst>
          </p:cNvPr>
          <p:cNvSpPr/>
          <p:nvPr/>
        </p:nvSpPr>
        <p:spPr>
          <a:xfrm>
            <a:off x="1221773" y="2810089"/>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2</a:t>
            </a:r>
            <a:endParaRPr lang="nl-BE" dirty="0">
              <a:solidFill>
                <a:srgbClr val="FF7C80"/>
              </a:solidFill>
            </a:endParaRPr>
          </a:p>
        </p:txBody>
      </p:sp>
      <p:sp>
        <p:nvSpPr>
          <p:cNvPr id="11" name="Oval 10">
            <a:extLst>
              <a:ext uri="{FF2B5EF4-FFF2-40B4-BE49-F238E27FC236}">
                <a16:creationId xmlns:a16="http://schemas.microsoft.com/office/drawing/2014/main" id="{7A7753F3-5B2E-4AC9-A8FD-DBA2DF15C1E5}"/>
              </a:ext>
            </a:extLst>
          </p:cNvPr>
          <p:cNvSpPr/>
          <p:nvPr/>
        </p:nvSpPr>
        <p:spPr>
          <a:xfrm>
            <a:off x="1221773" y="3435800"/>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3</a:t>
            </a:r>
            <a:endParaRPr lang="nl-BE" dirty="0">
              <a:solidFill>
                <a:srgbClr val="FF7C80"/>
              </a:solidFill>
            </a:endParaRPr>
          </a:p>
        </p:txBody>
      </p:sp>
      <p:sp>
        <p:nvSpPr>
          <p:cNvPr id="12" name="Oval 11">
            <a:extLst>
              <a:ext uri="{FF2B5EF4-FFF2-40B4-BE49-F238E27FC236}">
                <a16:creationId xmlns:a16="http://schemas.microsoft.com/office/drawing/2014/main" id="{39FF3A47-0641-4730-9A21-151011DF8AA2}"/>
              </a:ext>
            </a:extLst>
          </p:cNvPr>
          <p:cNvSpPr/>
          <p:nvPr/>
        </p:nvSpPr>
        <p:spPr>
          <a:xfrm>
            <a:off x="1221772" y="4052553"/>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4</a:t>
            </a:r>
            <a:endParaRPr lang="nl-BE" dirty="0">
              <a:solidFill>
                <a:srgbClr val="FF7C80"/>
              </a:solidFill>
            </a:endParaRPr>
          </a:p>
        </p:txBody>
      </p:sp>
      <p:sp>
        <p:nvSpPr>
          <p:cNvPr id="13" name="Oval 12">
            <a:extLst>
              <a:ext uri="{FF2B5EF4-FFF2-40B4-BE49-F238E27FC236}">
                <a16:creationId xmlns:a16="http://schemas.microsoft.com/office/drawing/2014/main" id="{0E6E3241-66AF-4F81-8C57-B087B46FCDDB}"/>
              </a:ext>
            </a:extLst>
          </p:cNvPr>
          <p:cNvSpPr/>
          <p:nvPr/>
        </p:nvSpPr>
        <p:spPr>
          <a:xfrm>
            <a:off x="1221772" y="4669306"/>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5</a:t>
            </a:r>
            <a:endParaRPr lang="nl-BE" dirty="0">
              <a:solidFill>
                <a:srgbClr val="FF7C80"/>
              </a:solidFill>
            </a:endParaRPr>
          </a:p>
        </p:txBody>
      </p:sp>
      <p:sp>
        <p:nvSpPr>
          <p:cNvPr id="14" name="Oval 13">
            <a:extLst>
              <a:ext uri="{FF2B5EF4-FFF2-40B4-BE49-F238E27FC236}">
                <a16:creationId xmlns:a16="http://schemas.microsoft.com/office/drawing/2014/main" id="{6A53DC71-F8DF-48F1-8D9A-2E76917CCE83}"/>
              </a:ext>
            </a:extLst>
          </p:cNvPr>
          <p:cNvSpPr/>
          <p:nvPr/>
        </p:nvSpPr>
        <p:spPr>
          <a:xfrm>
            <a:off x="1221772" y="5270989"/>
            <a:ext cx="451750" cy="457571"/>
          </a:xfrm>
          <a:prstGeom prst="ellipse">
            <a:avLst/>
          </a:prstGeom>
          <a:solidFill>
            <a:srgbClr val="44546A"/>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FF7C80"/>
                </a:solidFill>
              </a:rPr>
              <a:t>6</a:t>
            </a:r>
            <a:endParaRPr lang="nl-BE" dirty="0">
              <a:solidFill>
                <a:srgbClr val="FF7C80"/>
              </a:solidFill>
            </a:endParaRPr>
          </a:p>
        </p:txBody>
      </p:sp>
      <p:cxnSp>
        <p:nvCxnSpPr>
          <p:cNvPr id="15" name="Google Shape;168;p9">
            <a:extLst>
              <a:ext uri="{FF2B5EF4-FFF2-40B4-BE49-F238E27FC236}">
                <a16:creationId xmlns:a16="http://schemas.microsoft.com/office/drawing/2014/main" id="{7FD9A14D-F52F-4E98-8056-16BCAE4D1E36}"/>
              </a:ext>
            </a:extLst>
          </p:cNvPr>
          <p:cNvCxnSpPr/>
          <p:nvPr/>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17" name="TextBox 16">
            <a:extLst>
              <a:ext uri="{FF2B5EF4-FFF2-40B4-BE49-F238E27FC236}">
                <a16:creationId xmlns:a16="http://schemas.microsoft.com/office/drawing/2014/main" id="{A82B5ABA-8F4D-4511-B93A-3517B2E6BFD1}"/>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18" name="Rectangle 17">
            <a:extLst>
              <a:ext uri="{FF2B5EF4-FFF2-40B4-BE49-F238E27FC236}">
                <a16:creationId xmlns:a16="http://schemas.microsoft.com/office/drawing/2014/main" id="{C0F4849A-0FC0-4CEC-98E4-604504784CCC}"/>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9" name="TextBox 18">
            <a:extLst>
              <a:ext uri="{FF2B5EF4-FFF2-40B4-BE49-F238E27FC236}">
                <a16:creationId xmlns:a16="http://schemas.microsoft.com/office/drawing/2014/main" id="{8142FDDC-98F3-431E-96B9-F581933E15E9}"/>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20" name="Rectangle 19">
            <a:extLst>
              <a:ext uri="{FF2B5EF4-FFF2-40B4-BE49-F238E27FC236}">
                <a16:creationId xmlns:a16="http://schemas.microsoft.com/office/drawing/2014/main" id="{B9EE2858-1297-4077-90F7-7ECD3E3946A5}"/>
              </a:ext>
            </a:extLst>
          </p:cNvPr>
          <p:cNvSpPr/>
          <p:nvPr/>
        </p:nvSpPr>
        <p:spPr>
          <a:xfrm>
            <a:off x="0" y="6048375"/>
            <a:ext cx="419100"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18</a:t>
            </a:r>
            <a:endParaRPr lang="nl-BE" dirty="0"/>
          </a:p>
        </p:txBody>
      </p:sp>
    </p:spTree>
    <p:extLst>
      <p:ext uri="{BB962C8B-B14F-4D97-AF65-F5344CB8AC3E}">
        <p14:creationId xmlns:p14="http://schemas.microsoft.com/office/powerpoint/2010/main" val="4054099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33"/>
        <p:cNvGrpSpPr/>
        <p:nvPr/>
      </p:nvGrpSpPr>
      <p:grpSpPr>
        <a:xfrm>
          <a:off x="0" y="0"/>
          <a:ext cx="0" cy="0"/>
          <a:chOff x="0" y="0"/>
          <a:chExt cx="0" cy="0"/>
        </a:xfrm>
      </p:grpSpPr>
      <p:sp>
        <p:nvSpPr>
          <p:cNvPr id="4734" name="Google Shape;4734;p74"/>
          <p:cNvSpPr txBox="1">
            <a:spLocks noGrp="1"/>
          </p:cNvSpPr>
          <p:nvPr>
            <p:ph type="title"/>
          </p:nvPr>
        </p:nvSpPr>
        <p:spPr>
          <a:xfrm>
            <a:off x="2846024" y="471823"/>
            <a:ext cx="9169012" cy="481631"/>
          </a:xfrm>
          <a:prstGeom prst="rect">
            <a:avLst/>
          </a:prstGeom>
          <a:noFill/>
          <a:ln>
            <a:noFill/>
          </a:ln>
        </p:spPr>
        <p:txBody>
          <a:bodyPr spcFirstLastPara="1" vert="horz" wrap="square" lIns="0" tIns="45700" rIns="0" bIns="45700" rtlCol="0" anchor="b" anchorCtr="0">
            <a:noAutofit/>
          </a:bodyPr>
          <a:lstStyle/>
          <a:p>
            <a:r>
              <a:rPr lang="en-US" sz="3200" dirty="0">
                <a:latin typeface="Quattrocento Sans" panose="020B0604020202020204" charset="0"/>
              </a:rPr>
              <a:t>Conclusion</a:t>
            </a:r>
            <a:endParaRPr sz="3200" dirty="0">
              <a:latin typeface="Quattrocento Sans" panose="020B0604020202020204" charset="0"/>
            </a:endParaRPr>
          </a:p>
        </p:txBody>
      </p:sp>
      <p:sp>
        <p:nvSpPr>
          <p:cNvPr id="4735" name="Google Shape;4735;p74"/>
          <p:cNvSpPr txBox="1">
            <a:spLocks noGrp="1"/>
          </p:cNvSpPr>
          <p:nvPr>
            <p:ph type="body" idx="1"/>
          </p:nvPr>
        </p:nvSpPr>
        <p:spPr>
          <a:xfrm>
            <a:off x="2846024" y="893132"/>
            <a:ext cx="9169012" cy="571874"/>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en-US" sz="2200" dirty="0">
                <a:solidFill>
                  <a:srgbClr val="FF0000"/>
                </a:solidFill>
              </a:rPr>
              <a:t>Summary – Contributions – Future Work</a:t>
            </a:r>
            <a:endParaRPr sz="2200" dirty="0">
              <a:solidFill>
                <a:srgbClr val="FF0000"/>
              </a:solidFill>
            </a:endParaRPr>
          </a:p>
        </p:txBody>
      </p:sp>
      <p:sp>
        <p:nvSpPr>
          <p:cNvPr id="4737" name="Google Shape;4737;p74"/>
          <p:cNvSpPr txBox="1">
            <a:spLocks noGrp="1"/>
          </p:cNvSpPr>
          <p:nvPr>
            <p:ph type="body" idx="3"/>
          </p:nvPr>
        </p:nvSpPr>
        <p:spPr>
          <a:xfrm rot="-5400000">
            <a:off x="-318435" y="4939147"/>
            <a:ext cx="1180800" cy="398026"/>
          </a:xfrm>
          <a:prstGeom prst="rect">
            <a:avLst/>
          </a:prstGeom>
          <a:noFill/>
          <a:ln>
            <a:noFill/>
          </a:ln>
        </p:spPr>
        <p:txBody>
          <a:bodyPr spcFirstLastPara="1" vert="horz" wrap="square" lIns="72000" tIns="72000" rIns="0" bIns="180000" rtlCol="0" anchor="t" anchorCtr="0">
            <a:spAutoFit/>
          </a:bodyPr>
          <a:lstStyle/>
          <a:p>
            <a:pPr marL="0" indent="0">
              <a:spcBef>
                <a:spcPts val="0"/>
              </a:spcBef>
            </a:pPr>
            <a:r>
              <a:rPr lang="nl" dirty="0"/>
              <a:t>ISF 2022</a:t>
            </a:r>
            <a:endParaRPr dirty="0"/>
          </a:p>
        </p:txBody>
      </p:sp>
      <p:sp>
        <p:nvSpPr>
          <p:cNvPr id="8" name="TextBox 7">
            <a:extLst>
              <a:ext uri="{FF2B5EF4-FFF2-40B4-BE49-F238E27FC236}">
                <a16:creationId xmlns:a16="http://schemas.microsoft.com/office/drawing/2014/main" id="{0A3DE3F9-4B27-493B-A8CB-AAC75FE5FCB3}"/>
              </a:ext>
            </a:extLst>
          </p:cNvPr>
          <p:cNvSpPr txBox="1"/>
          <p:nvPr/>
        </p:nvSpPr>
        <p:spPr>
          <a:xfrm>
            <a:off x="6587879" y="-34015"/>
            <a:ext cx="6301946" cy="261610"/>
          </a:xfrm>
          <a:prstGeom prst="rect">
            <a:avLst/>
          </a:prstGeom>
          <a:noFill/>
        </p:spPr>
        <p:txBody>
          <a:bodyPr wrap="square" rtlCol="0">
            <a:spAutoFit/>
          </a:bodyPr>
          <a:lstStyle/>
          <a:p>
            <a:r>
              <a:rPr lang="en-US" sz="1100" b="1" dirty="0"/>
              <a:t>Forecasting students exams results based on online activity and self reported self regulation</a:t>
            </a:r>
            <a:endParaRPr lang="nl-BE" sz="1100" b="1" dirty="0"/>
          </a:p>
        </p:txBody>
      </p:sp>
      <p:sp>
        <p:nvSpPr>
          <p:cNvPr id="9" name="Rectangle 8">
            <a:extLst>
              <a:ext uri="{FF2B5EF4-FFF2-40B4-BE49-F238E27FC236}">
                <a16:creationId xmlns:a16="http://schemas.microsoft.com/office/drawing/2014/main" id="{3277DE7F-117E-4E94-AB93-F1BFBD7B494A}"/>
              </a:ext>
            </a:extLst>
          </p:cNvPr>
          <p:cNvSpPr/>
          <p:nvPr/>
        </p:nvSpPr>
        <p:spPr>
          <a:xfrm>
            <a:off x="6686201" y="236860"/>
            <a:ext cx="5436973" cy="93953"/>
          </a:xfrm>
          <a:prstGeom prst="rect">
            <a:avLst/>
          </a:prstGeom>
          <a:pattFill prst="pct30">
            <a:fgClr>
              <a:srgbClr val="F39CA9"/>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noFill/>
            </a:endParaRPr>
          </a:p>
        </p:txBody>
      </p:sp>
      <p:sp>
        <p:nvSpPr>
          <p:cNvPr id="10" name="TextBox 9">
            <a:extLst>
              <a:ext uri="{FF2B5EF4-FFF2-40B4-BE49-F238E27FC236}">
                <a16:creationId xmlns:a16="http://schemas.microsoft.com/office/drawing/2014/main" id="{7CDDCB63-780C-4AD9-9916-6F6A043BFBE4}"/>
              </a:ext>
            </a:extLst>
          </p:cNvPr>
          <p:cNvSpPr txBox="1"/>
          <p:nvPr/>
        </p:nvSpPr>
        <p:spPr>
          <a:xfrm>
            <a:off x="10805918" y="340078"/>
            <a:ext cx="1317256" cy="261610"/>
          </a:xfrm>
          <a:prstGeom prst="rect">
            <a:avLst/>
          </a:prstGeom>
          <a:noFill/>
        </p:spPr>
        <p:txBody>
          <a:bodyPr wrap="square" rtlCol="0">
            <a:spAutoFit/>
          </a:bodyPr>
          <a:lstStyle/>
          <a:p>
            <a:r>
              <a:rPr lang="en-US" sz="1100" b="1" dirty="0"/>
              <a:t>Filotas Theodosiou</a:t>
            </a:r>
            <a:endParaRPr lang="nl-BE" sz="1100" b="1" dirty="0"/>
          </a:p>
        </p:txBody>
      </p:sp>
      <p:sp>
        <p:nvSpPr>
          <p:cNvPr id="11" name="Google Shape;3995;p80">
            <a:extLst>
              <a:ext uri="{FF2B5EF4-FFF2-40B4-BE49-F238E27FC236}">
                <a16:creationId xmlns:a16="http://schemas.microsoft.com/office/drawing/2014/main" id="{1E279CE1-F1C1-425F-BE00-5FC40047D599}"/>
              </a:ext>
            </a:extLst>
          </p:cNvPr>
          <p:cNvSpPr txBox="1"/>
          <p:nvPr/>
        </p:nvSpPr>
        <p:spPr>
          <a:xfrm>
            <a:off x="737394" y="1886315"/>
            <a:ext cx="6037032" cy="224460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Summary: </a:t>
            </a:r>
            <a:endParaRPr sz="1700" b="1" dirty="0">
              <a:solidFill>
                <a:srgbClr val="FF7C80"/>
              </a:solidFill>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r>
              <a:rPr lang="en-US" sz="1700" b="1" dirty="0">
                <a:solidFill>
                  <a:srgbClr val="FF7C80"/>
                </a:solidFill>
                <a:latin typeface="Calibri"/>
                <a:ea typeface="Calibri"/>
                <a:cs typeface="Calibri"/>
                <a:sym typeface="Calibri"/>
              </a:rPr>
              <a:t>Early identification of students at risk for strategy adjustment</a:t>
            </a:r>
            <a:endParaRPr sz="1700" b="1" dirty="0">
              <a:solidFill>
                <a:srgbClr val="FF7C80"/>
              </a:solidFill>
              <a:latin typeface="Calibri"/>
              <a:ea typeface="Calibri"/>
              <a:cs typeface="Calibri"/>
              <a:sym typeface="Calibri"/>
            </a:endParaRPr>
          </a:p>
          <a:p>
            <a:pPr marL="0" lvl="0" indent="0" algn="l" rtl="0">
              <a:spcBef>
                <a:spcPts val="0"/>
              </a:spcBef>
              <a:spcAft>
                <a:spcPts val="0"/>
              </a:spcAft>
              <a:buNone/>
            </a:pPr>
            <a:r>
              <a:rPr lang="en-US" sz="1700" dirty="0">
                <a:latin typeface="Calibri"/>
                <a:ea typeface="Calibri"/>
                <a:cs typeface="Calibri"/>
                <a:sym typeface="Calibri"/>
              </a:rPr>
              <a:t>We propose an Interpretable Decision Support Framework for LMS</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228600" lvl="0" indent="-171450" algn="l" rtl="0">
              <a:spcBef>
                <a:spcPts val="0"/>
              </a:spcBef>
              <a:spcAft>
                <a:spcPts val="0"/>
              </a:spcAft>
              <a:buSzPct val="100000"/>
              <a:buFont typeface="Calibri"/>
              <a:buAutoNum type="arabicPeriod"/>
            </a:pPr>
            <a:r>
              <a:rPr lang="en-US" sz="1700" dirty="0">
                <a:latin typeface="Calibri"/>
                <a:ea typeface="Calibri"/>
                <a:cs typeface="Calibri"/>
                <a:sym typeface="Calibri"/>
              </a:rPr>
              <a:t>Early Forecasts. 			</a:t>
            </a:r>
          </a:p>
          <a:p>
            <a:pPr marL="228600" lvl="0" indent="-171450" algn="l" rtl="0">
              <a:spcBef>
                <a:spcPts val="0"/>
              </a:spcBef>
              <a:spcAft>
                <a:spcPts val="0"/>
              </a:spcAft>
              <a:buSzPct val="100000"/>
              <a:buFont typeface="Calibri"/>
              <a:buAutoNum type="arabicPeriod"/>
            </a:pPr>
            <a:r>
              <a:rPr lang="en-US" sz="1700" dirty="0">
                <a:latin typeface="Calibri"/>
                <a:ea typeface="Calibri"/>
                <a:cs typeface="Calibri"/>
                <a:sym typeface="Calibri"/>
              </a:rPr>
              <a:t>Accurate Forecast. 		</a:t>
            </a:r>
          </a:p>
          <a:p>
            <a:pPr marL="228600" lvl="0" indent="-171450" algn="l" rtl="0">
              <a:spcBef>
                <a:spcPts val="0"/>
              </a:spcBef>
              <a:spcAft>
                <a:spcPts val="0"/>
              </a:spcAft>
              <a:buSzPct val="100000"/>
              <a:buFont typeface="Calibri"/>
              <a:buAutoNum type="arabicPeriod"/>
            </a:pPr>
            <a:r>
              <a:rPr lang="en-US" sz="1700" dirty="0">
                <a:latin typeface="Calibri"/>
                <a:ea typeface="Calibri"/>
                <a:cs typeface="Calibri"/>
                <a:sym typeface="Calibri"/>
              </a:rPr>
              <a:t>Transparent Forecasts.		</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12" name="Google Shape;3995;p80">
            <a:extLst>
              <a:ext uri="{FF2B5EF4-FFF2-40B4-BE49-F238E27FC236}">
                <a16:creationId xmlns:a16="http://schemas.microsoft.com/office/drawing/2014/main" id="{E2670930-B889-4A89-A779-CA6868191FB7}"/>
              </a:ext>
            </a:extLst>
          </p:cNvPr>
          <p:cNvSpPr txBox="1"/>
          <p:nvPr/>
        </p:nvSpPr>
        <p:spPr>
          <a:xfrm>
            <a:off x="4331086" y="3122305"/>
            <a:ext cx="5107881" cy="908921"/>
          </a:xfrm>
          <a:prstGeom prst="rect">
            <a:avLst/>
          </a:prstGeom>
          <a:pattFill prst="pct30">
            <a:fgClr>
              <a:srgbClr val="F39CA9"/>
            </a:fgClr>
            <a:bgClr>
              <a:schemeClr val="bg1"/>
            </a:bgClr>
          </a:pattFill>
          <a:ln w="12700">
            <a:solidFill>
              <a:schemeClr val="tx1"/>
            </a:solidFill>
          </a:ln>
        </p:spPr>
        <p:txBody>
          <a:bodyPr spcFirstLastPara="1" wrap="square" lIns="91425" tIns="91425" rIns="91425" bIns="91425" anchor="t" anchorCtr="0">
            <a:noAutofit/>
          </a:bodyPr>
          <a:lstStyle/>
          <a:p>
            <a:pPr marL="342900" lvl="0" indent="-285750" algn="l" rtl="0">
              <a:spcBef>
                <a:spcPts val="0"/>
              </a:spcBef>
              <a:spcAft>
                <a:spcPts val="0"/>
              </a:spcAft>
              <a:buSzPct val="100000"/>
              <a:buFont typeface="Arial" panose="020B0604020202020204" pitchFamily="34" charset="0"/>
              <a:buChar char="•"/>
            </a:pPr>
            <a:r>
              <a:rPr lang="en-US" sz="1600" b="1" dirty="0">
                <a:latin typeface="Calibri"/>
                <a:ea typeface="Calibri"/>
                <a:cs typeface="Calibri"/>
                <a:sym typeface="Calibri"/>
              </a:rPr>
              <a:t>Halfway through the semester</a:t>
            </a:r>
          </a:p>
          <a:p>
            <a:pPr marL="342900" lvl="0" indent="-285750" algn="l" rtl="0">
              <a:spcBef>
                <a:spcPts val="0"/>
              </a:spcBef>
              <a:spcAft>
                <a:spcPts val="0"/>
              </a:spcAft>
              <a:buSzPct val="100000"/>
              <a:buFont typeface="Arial" panose="020B0604020202020204" pitchFamily="34" charset="0"/>
              <a:buChar char="•"/>
            </a:pPr>
            <a:r>
              <a:rPr lang="en-US" sz="1600" b="1" dirty="0">
                <a:latin typeface="Calibri"/>
                <a:ea typeface="Calibri"/>
                <a:cs typeface="Calibri"/>
                <a:sym typeface="Calibri"/>
              </a:rPr>
              <a:t>78% Recall outperforms benchmarks &amp; other methods</a:t>
            </a:r>
          </a:p>
          <a:p>
            <a:pPr marL="342900" lvl="0" indent="-285750" algn="l" rtl="0">
              <a:spcBef>
                <a:spcPts val="0"/>
              </a:spcBef>
              <a:spcAft>
                <a:spcPts val="0"/>
              </a:spcAft>
              <a:buSzPct val="100000"/>
              <a:buFont typeface="Arial" panose="020B0604020202020204" pitchFamily="34" charset="0"/>
              <a:buChar char="•"/>
            </a:pPr>
            <a:r>
              <a:rPr lang="en-US" sz="1600" b="1" dirty="0">
                <a:latin typeface="Calibri"/>
                <a:ea typeface="Calibri"/>
                <a:cs typeface="Calibri"/>
                <a:sym typeface="Calibri"/>
              </a:rPr>
              <a:t>Accompany forecasts with confidence &amp; explanations</a:t>
            </a:r>
          </a:p>
          <a:p>
            <a:pPr marL="285750" lvl="0" indent="-285750" algn="l" rtl="0">
              <a:spcBef>
                <a:spcPts val="0"/>
              </a:spcBef>
              <a:spcAft>
                <a:spcPts val="0"/>
              </a:spcAft>
              <a:buFont typeface="Arial" panose="020B0604020202020204" pitchFamily="34" charset="0"/>
              <a:buChar char="•"/>
            </a:pPr>
            <a:endParaRPr sz="1600" b="1" dirty="0">
              <a:latin typeface="Calibri"/>
              <a:ea typeface="Calibri"/>
              <a:cs typeface="Calibri"/>
              <a:sym typeface="Calibri"/>
            </a:endParaRPr>
          </a:p>
        </p:txBody>
      </p:sp>
      <p:sp>
        <p:nvSpPr>
          <p:cNvPr id="14" name="Google Shape;3997;p80">
            <a:extLst>
              <a:ext uri="{FF2B5EF4-FFF2-40B4-BE49-F238E27FC236}">
                <a16:creationId xmlns:a16="http://schemas.microsoft.com/office/drawing/2014/main" id="{311E5181-7DF8-4083-9955-4C2D2036C5FC}"/>
              </a:ext>
            </a:extLst>
          </p:cNvPr>
          <p:cNvSpPr txBox="1"/>
          <p:nvPr/>
        </p:nvSpPr>
        <p:spPr>
          <a:xfrm>
            <a:off x="737394" y="5516340"/>
            <a:ext cx="8327948" cy="118079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Future work for next semester</a:t>
            </a:r>
            <a:endParaRPr sz="1700" b="1" dirty="0">
              <a:solidFill>
                <a:srgbClr val="FF7C80"/>
              </a:solidFill>
              <a:latin typeface="Calibri"/>
              <a:ea typeface="Calibri"/>
              <a:cs typeface="Calibri"/>
              <a:sym typeface="Calibri"/>
            </a:endParaRPr>
          </a:p>
          <a:p>
            <a:pPr marL="285750" lvl="0" indent="-171450" algn="l" rtl="0">
              <a:lnSpc>
                <a:spcPct val="150000"/>
              </a:lnSpc>
              <a:spcBef>
                <a:spcPts val="0"/>
              </a:spcBef>
              <a:spcAft>
                <a:spcPts val="0"/>
              </a:spcAft>
              <a:buSzPts val="900"/>
              <a:buFont typeface="Calibri"/>
              <a:buChar char="●"/>
            </a:pPr>
            <a:r>
              <a:rPr lang="en-US" sz="1700" dirty="0">
                <a:latin typeface="Calibri"/>
                <a:ea typeface="Calibri"/>
                <a:cs typeface="Calibri"/>
                <a:sym typeface="Calibri"/>
              </a:rPr>
              <a:t>Real - world test of the Decision Support Framework</a:t>
            </a:r>
            <a:endParaRPr sz="1700" dirty="0">
              <a:latin typeface="Calibri"/>
              <a:ea typeface="Calibri"/>
              <a:cs typeface="Calibri"/>
              <a:sym typeface="Calibri"/>
            </a:endParaRPr>
          </a:p>
          <a:p>
            <a:pPr marL="285750" lvl="0" indent="-171450" algn="l" rtl="0">
              <a:spcBef>
                <a:spcPts val="0"/>
              </a:spcBef>
              <a:spcAft>
                <a:spcPts val="0"/>
              </a:spcAft>
              <a:buSzPts val="900"/>
              <a:buFont typeface="Calibri"/>
              <a:buChar char="●"/>
            </a:pPr>
            <a:r>
              <a:rPr lang="en-US" sz="1700" dirty="0">
                <a:latin typeface="Calibri"/>
                <a:ea typeface="Calibri"/>
                <a:cs typeface="Calibri"/>
                <a:sym typeface="Calibri"/>
              </a:rPr>
              <a:t>Ethical considerations</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
        <p:nvSpPr>
          <p:cNvPr id="15" name="Rectangle 14">
            <a:extLst>
              <a:ext uri="{FF2B5EF4-FFF2-40B4-BE49-F238E27FC236}">
                <a16:creationId xmlns:a16="http://schemas.microsoft.com/office/drawing/2014/main" id="{05C4160D-1E70-47E7-9E3F-A494F320E04E}"/>
              </a:ext>
            </a:extLst>
          </p:cNvPr>
          <p:cNvSpPr/>
          <p:nvPr/>
        </p:nvSpPr>
        <p:spPr>
          <a:xfrm>
            <a:off x="0" y="6048375"/>
            <a:ext cx="419100" cy="428625"/>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19</a:t>
            </a:r>
            <a:endParaRPr lang="nl-BE" dirty="0"/>
          </a:p>
        </p:txBody>
      </p:sp>
      <p:sp>
        <p:nvSpPr>
          <p:cNvPr id="16" name="Google Shape;3996;p80">
            <a:extLst>
              <a:ext uri="{FF2B5EF4-FFF2-40B4-BE49-F238E27FC236}">
                <a16:creationId xmlns:a16="http://schemas.microsoft.com/office/drawing/2014/main" id="{402A4ED5-DF5F-4286-B6B8-B56504A89942}"/>
              </a:ext>
            </a:extLst>
          </p:cNvPr>
          <p:cNvSpPr txBox="1"/>
          <p:nvPr/>
        </p:nvSpPr>
        <p:spPr>
          <a:xfrm>
            <a:off x="737394" y="4130917"/>
            <a:ext cx="8868722" cy="136493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dirty="0">
                <a:solidFill>
                  <a:srgbClr val="FF7C80"/>
                </a:solidFill>
                <a:latin typeface="Calibri"/>
                <a:ea typeface="Calibri"/>
                <a:cs typeface="Calibri"/>
                <a:sym typeface="Calibri"/>
              </a:rPr>
              <a:t>Contributions:</a:t>
            </a:r>
            <a:endParaRPr sz="1700" b="1" dirty="0">
              <a:solidFill>
                <a:srgbClr val="FF7C80"/>
              </a:solidFill>
              <a:latin typeface="Calibri"/>
              <a:ea typeface="Calibri"/>
              <a:cs typeface="Calibri"/>
              <a:sym typeface="Calibri"/>
            </a:endParaRPr>
          </a:p>
          <a:p>
            <a:pPr marL="228600" lvl="0" indent="-171450" algn="l" rtl="0">
              <a:lnSpc>
                <a:spcPct val="150000"/>
              </a:lnSpc>
              <a:spcBef>
                <a:spcPts val="0"/>
              </a:spcBef>
              <a:spcAft>
                <a:spcPts val="0"/>
              </a:spcAft>
              <a:buSzPts val="900"/>
              <a:buFont typeface="Calibri"/>
              <a:buChar char="●"/>
            </a:pPr>
            <a:r>
              <a:rPr lang="en-US" sz="1700" dirty="0">
                <a:latin typeface="Calibri"/>
                <a:ea typeface="Calibri"/>
                <a:cs typeface="Calibri"/>
                <a:sym typeface="Calibri"/>
              </a:rPr>
              <a:t>A simple teacher-friendly framework. </a:t>
            </a:r>
          </a:p>
          <a:p>
            <a:pPr marL="228600" lvl="0" indent="-171450" algn="l" rtl="0">
              <a:spcBef>
                <a:spcPts val="0"/>
              </a:spcBef>
              <a:spcAft>
                <a:spcPts val="0"/>
              </a:spcAft>
              <a:buSzPts val="900"/>
              <a:buFont typeface="Calibri"/>
              <a:buChar char="●"/>
            </a:pPr>
            <a:r>
              <a:rPr lang="en-US" sz="1700" dirty="0">
                <a:latin typeface="Calibri"/>
                <a:ea typeface="Calibri"/>
                <a:cs typeface="Calibri"/>
                <a:sym typeface="Calibri"/>
              </a:rPr>
              <a:t>Early explainable predictions considering the inherited uncertainty </a:t>
            </a:r>
          </a:p>
          <a:p>
            <a:pPr marL="228600" lvl="0" indent="-171450" algn="l" rtl="0">
              <a:spcBef>
                <a:spcPts val="0"/>
              </a:spcBef>
              <a:spcAft>
                <a:spcPts val="0"/>
              </a:spcAft>
              <a:buSzPts val="900"/>
              <a:buFont typeface="Calibri"/>
              <a:buChar char="●"/>
            </a:pPr>
            <a:r>
              <a:rPr lang="en-US" sz="1700" dirty="0">
                <a:latin typeface="Calibri"/>
                <a:ea typeface="Calibri"/>
                <a:cs typeface="Calibri"/>
                <a:sym typeface="Calibri"/>
              </a:rPr>
              <a:t>Explanations for the predictions of every student used as suggestions for improvement</a:t>
            </a:r>
            <a:endParaRPr sz="1700" dirty="0">
              <a:latin typeface="Calibri"/>
              <a:ea typeface="Calibri"/>
              <a:cs typeface="Calibri"/>
              <a:sym typeface="Calibri"/>
            </a:endParaRPr>
          </a:p>
          <a:p>
            <a:pPr marL="0" lvl="0" indent="0" algn="l" rtl="0">
              <a:spcBef>
                <a:spcPts val="0"/>
              </a:spcBef>
              <a:spcAft>
                <a:spcPts val="0"/>
              </a:spcAft>
              <a:buNone/>
            </a:pPr>
            <a:endParaRPr sz="1700" dirty="0">
              <a:latin typeface="Calibri"/>
              <a:ea typeface="Calibri"/>
              <a:cs typeface="Calibri"/>
              <a:sym typeface="Calibri"/>
            </a:endParaRPr>
          </a:p>
        </p:txBody>
      </p:sp>
    </p:spTree>
    <p:extLst>
      <p:ext uri="{BB962C8B-B14F-4D97-AF65-F5344CB8AC3E}">
        <p14:creationId xmlns:p14="http://schemas.microsoft.com/office/powerpoint/2010/main" val="293470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726"/>
        <p:cNvGrpSpPr/>
        <p:nvPr/>
      </p:nvGrpSpPr>
      <p:grpSpPr>
        <a:xfrm>
          <a:off x="0" y="0"/>
          <a:ext cx="0" cy="0"/>
          <a:chOff x="0" y="0"/>
          <a:chExt cx="0" cy="0"/>
        </a:xfrm>
      </p:grpSpPr>
      <p:sp>
        <p:nvSpPr>
          <p:cNvPr id="4727" name="Google Shape;4727;p73"/>
          <p:cNvSpPr txBox="1">
            <a:spLocks noGrp="1"/>
          </p:cNvSpPr>
          <p:nvPr>
            <p:ph type="title"/>
          </p:nvPr>
        </p:nvSpPr>
        <p:spPr>
          <a:xfrm>
            <a:off x="1657349" y="349495"/>
            <a:ext cx="4438651" cy="1381262"/>
          </a:xfrm>
          <a:prstGeom prst="rect">
            <a:avLst/>
          </a:prstGeom>
          <a:noFill/>
          <a:ln>
            <a:noFill/>
          </a:ln>
        </p:spPr>
        <p:txBody>
          <a:bodyPr spcFirstLastPara="1" vert="horz" wrap="square" lIns="0" tIns="45700" rIns="0" bIns="45700" rtlCol="0" anchor="t" anchorCtr="0">
            <a:noAutofit/>
          </a:bodyPr>
          <a:lstStyle/>
          <a:p>
            <a:r>
              <a:rPr lang="en-US" sz="2800" b="1" dirty="0"/>
              <a:t>Thank you for your attention </a:t>
            </a:r>
            <a:r>
              <a:rPr lang="en-US" sz="2800" b="1" dirty="0">
                <a:sym typeface="Wingdings" panose="05000000000000000000" pitchFamily="2" charset="2"/>
              </a:rPr>
              <a:t></a:t>
            </a:r>
            <a:br>
              <a:rPr lang="en-US" sz="2800" b="1" dirty="0">
                <a:sym typeface="Wingdings" panose="05000000000000000000" pitchFamily="2" charset="2"/>
              </a:rPr>
            </a:br>
            <a:r>
              <a:rPr lang="en-US" sz="2800" b="1" dirty="0">
                <a:sym typeface="Wingdings" panose="05000000000000000000" pitchFamily="2" charset="2"/>
              </a:rPr>
              <a:t>			    </a:t>
            </a:r>
            <a:r>
              <a:rPr lang="en-US" sz="2400" b="1" dirty="0">
                <a:sym typeface="Wingdings" panose="05000000000000000000" pitchFamily="2" charset="2"/>
              </a:rPr>
              <a:t>Questions?</a:t>
            </a:r>
            <a:endParaRPr sz="2800" b="1" dirty="0"/>
          </a:p>
        </p:txBody>
      </p:sp>
      <p:pic>
        <p:nvPicPr>
          <p:cNvPr id="11" name="Picture 2" descr="E-learning class and e-book digital technology in education concept with pc computer">
            <a:extLst>
              <a:ext uri="{FF2B5EF4-FFF2-40B4-BE49-F238E27FC236}">
                <a16:creationId xmlns:a16="http://schemas.microsoft.com/office/drawing/2014/main" id="{45273F21-C241-4BBA-9E58-B271E7FD5C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079" y="2577719"/>
            <a:ext cx="7552405" cy="4280281"/>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4728;p73">
            <a:extLst>
              <a:ext uri="{FF2B5EF4-FFF2-40B4-BE49-F238E27FC236}">
                <a16:creationId xmlns:a16="http://schemas.microsoft.com/office/drawing/2014/main" id="{E5ACB0AF-AD9F-49AC-8D5C-F5ADCB06BC7A}"/>
              </a:ext>
            </a:extLst>
          </p:cNvPr>
          <p:cNvSpPr txBox="1">
            <a:spLocks noGrp="1"/>
          </p:cNvSpPr>
          <p:nvPr>
            <p:ph type="body" idx="1"/>
          </p:nvPr>
        </p:nvSpPr>
        <p:spPr>
          <a:xfrm>
            <a:off x="1128713" y="1288956"/>
            <a:ext cx="5734051" cy="594433"/>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nl" dirty="0">
                <a:solidFill>
                  <a:srgbClr val="FF0000"/>
                </a:solidFill>
              </a:rPr>
              <a:t>Filotas Theodosiou, Yves R. Sagaert,  Liam Bossant, Tom Madou</a:t>
            </a:r>
          </a:p>
          <a:p>
            <a:pPr marL="0" indent="0">
              <a:spcBef>
                <a:spcPts val="0"/>
              </a:spcBef>
            </a:pPr>
            <a:r>
              <a:rPr lang="nl" dirty="0">
                <a:solidFill>
                  <a:srgbClr val="FF0000"/>
                </a:solidFill>
              </a:rPr>
              <a:t>VIVES University of Applied Sciences</a:t>
            </a:r>
            <a:endParaRPr dirty="0">
              <a:solidFill>
                <a:srgbClr val="FF0000"/>
              </a:solidFill>
            </a:endParaRPr>
          </a:p>
        </p:txBody>
      </p:sp>
      <p:sp>
        <p:nvSpPr>
          <p:cNvPr id="14" name="TextBox 13">
            <a:extLst>
              <a:ext uri="{FF2B5EF4-FFF2-40B4-BE49-F238E27FC236}">
                <a16:creationId xmlns:a16="http://schemas.microsoft.com/office/drawing/2014/main" id="{32A37AEB-537C-458E-9B49-4B44DEEBB157}"/>
              </a:ext>
            </a:extLst>
          </p:cNvPr>
          <p:cNvSpPr txBox="1"/>
          <p:nvPr/>
        </p:nvSpPr>
        <p:spPr>
          <a:xfrm>
            <a:off x="1128713" y="2585448"/>
            <a:ext cx="7934324" cy="369332"/>
          </a:xfrm>
          <a:prstGeom prst="rect">
            <a:avLst/>
          </a:prstGeom>
          <a:noFill/>
        </p:spPr>
        <p:txBody>
          <a:bodyPr wrap="square">
            <a:spAutoFit/>
          </a:bodyPr>
          <a:lstStyle/>
          <a:p>
            <a:pPr rtl="0">
              <a:spcBef>
                <a:spcPts val="0"/>
              </a:spcBef>
              <a:spcAft>
                <a:spcPts val="0"/>
              </a:spcAft>
            </a:pPr>
            <a:r>
              <a:rPr lang="nl-BE" sz="1800" b="1" i="0" u="sng" strike="noStrike" dirty="0">
                <a:solidFill>
                  <a:srgbClr val="004C99"/>
                </a:solidFill>
                <a:effectLst/>
                <a:latin typeface="Quattrocento Sans" panose="020B0604020202020204"/>
              </a:rPr>
              <a:t>Filotas.theodosiou@vives.be</a:t>
            </a:r>
            <a:endParaRPr lang="nl-BE" dirty="0"/>
          </a:p>
        </p:txBody>
      </p:sp>
      <p:sp>
        <p:nvSpPr>
          <p:cNvPr id="16" name="TextBox 15">
            <a:extLst>
              <a:ext uri="{FF2B5EF4-FFF2-40B4-BE49-F238E27FC236}">
                <a16:creationId xmlns:a16="http://schemas.microsoft.com/office/drawing/2014/main" id="{7386D028-3452-4DDD-876D-3D4DDDF49AFA}"/>
              </a:ext>
            </a:extLst>
          </p:cNvPr>
          <p:cNvSpPr txBox="1"/>
          <p:nvPr/>
        </p:nvSpPr>
        <p:spPr>
          <a:xfrm>
            <a:off x="1128713" y="3260044"/>
            <a:ext cx="7934324" cy="584775"/>
          </a:xfrm>
          <a:prstGeom prst="rect">
            <a:avLst/>
          </a:prstGeom>
          <a:noFill/>
        </p:spPr>
        <p:txBody>
          <a:bodyPr wrap="square">
            <a:spAutoFit/>
          </a:bodyPr>
          <a:lstStyle/>
          <a:p>
            <a:pPr rtl="0">
              <a:spcBef>
                <a:spcPts val="0"/>
              </a:spcBef>
              <a:spcAft>
                <a:spcPts val="0"/>
              </a:spcAft>
            </a:pPr>
            <a:r>
              <a:rPr lang="nl-BE" sz="1600" b="1" i="0" u="none" strike="noStrike" dirty="0">
                <a:solidFill>
                  <a:srgbClr val="1E1E1E"/>
                </a:solidFill>
                <a:effectLst/>
              </a:rPr>
              <a:t>www.linkedin.com/in/filotas-theodosiou/</a:t>
            </a:r>
            <a:br>
              <a:rPr lang="nl-BE" sz="1600" dirty="0"/>
            </a:br>
            <a:endParaRPr lang="nl-BE" sz="1600" dirty="0"/>
          </a:p>
        </p:txBody>
      </p:sp>
    </p:spTree>
    <p:extLst>
      <p:ext uri="{BB962C8B-B14F-4D97-AF65-F5344CB8AC3E}">
        <p14:creationId xmlns:p14="http://schemas.microsoft.com/office/powerpoint/2010/main" val="19242586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0</TotalTime>
  <Words>4013</Words>
  <Application>Microsoft Office PowerPoint</Application>
  <PresentationFormat>Widescreen</PresentationFormat>
  <Paragraphs>698</Paragraphs>
  <Slides>39</Slides>
  <Notes>39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Calibri</vt:lpstr>
      <vt:lpstr>Calibri Light</vt:lpstr>
      <vt:lpstr>Cambria Math</vt:lpstr>
      <vt:lpstr>Courier New</vt:lpstr>
      <vt:lpstr>Quattrocento Sans</vt:lpstr>
      <vt:lpstr>Times New Roman</vt:lpstr>
      <vt:lpstr>Wingdings</vt:lpstr>
      <vt:lpstr>Office Theme</vt:lpstr>
      <vt:lpstr>Forecasting Students’ Exam Results Based on Online Activity and Self-Reported Self Regulation A Partially Interpretable Machine Learning Approach </vt:lpstr>
      <vt:lpstr>PowerPoint Presentation</vt:lpstr>
      <vt:lpstr>Introduction to Learning Analytics</vt:lpstr>
      <vt:lpstr>Current Literature Status on Learning Analytics</vt:lpstr>
      <vt:lpstr>An Interpretable Decision Support Framework</vt:lpstr>
      <vt:lpstr>Presentation Outline</vt:lpstr>
      <vt:lpstr>Collecting Students Online Activity Data</vt:lpstr>
      <vt:lpstr>Collecting Students Online Activity Data</vt:lpstr>
      <vt:lpstr>Collecting Students Online Activity Data</vt:lpstr>
      <vt:lpstr>Collecting Students Online Activity Data</vt:lpstr>
      <vt:lpstr>Collecting Students Online Activity Data</vt:lpstr>
      <vt:lpstr>Collecting Students Online Activity Data</vt:lpstr>
      <vt:lpstr>Collecting Students Online Activity Data</vt:lpstr>
      <vt:lpstr>Collecting Students Online Activity Data</vt:lpstr>
      <vt:lpstr>Collecting Students Online Activity Data</vt:lpstr>
      <vt:lpstr>Pick the Forecasting Day</vt:lpstr>
      <vt:lpstr>Pick the Forecasting Day</vt:lpstr>
      <vt:lpstr>Pick the Forecasting Day</vt:lpstr>
      <vt:lpstr>Pick the Forecasting Day</vt:lpstr>
      <vt:lpstr>Pick the Forecasting Day</vt:lpstr>
      <vt:lpstr>Pick the Forecasting Day</vt:lpstr>
      <vt:lpstr>Pick the Forecasting Day</vt:lpstr>
      <vt:lpstr>Presentation Outline</vt:lpstr>
      <vt:lpstr>Problem Framing</vt:lpstr>
      <vt:lpstr>Problem Framing</vt:lpstr>
      <vt:lpstr>Problem Framing</vt:lpstr>
      <vt:lpstr>Problem Framing</vt:lpstr>
      <vt:lpstr>Problem Framing</vt:lpstr>
      <vt:lpstr>Model Selection</vt:lpstr>
      <vt:lpstr>Feature Engineering</vt:lpstr>
      <vt:lpstr>Model Selection &amp; Evaluation</vt:lpstr>
      <vt:lpstr>Presentation Outline</vt:lpstr>
      <vt:lpstr>Uncertainty Estimation</vt:lpstr>
      <vt:lpstr>Presentation Outline</vt:lpstr>
      <vt:lpstr>Generate Explanations for Predictions</vt:lpstr>
      <vt:lpstr>Predictions &amp; Explanations Interpretations</vt:lpstr>
      <vt:lpstr>Presentation Outline</vt:lpstr>
      <vt:lpstr>Conclusion</vt:lpstr>
      <vt:lpstr>Thank you for your attention 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sharing via hierarchical modelling for collaboration in a retail supply chain</dc:title>
  <dc:creator>Filotas Theodosiou</dc:creator>
  <cp:lastModifiedBy>Filotas Theodosiou</cp:lastModifiedBy>
  <cp:revision>50</cp:revision>
  <dcterms:created xsi:type="dcterms:W3CDTF">2022-06-30T07:09:56Z</dcterms:created>
  <dcterms:modified xsi:type="dcterms:W3CDTF">2025-08-21T15:20:23Z</dcterms:modified>
</cp:coreProperties>
</file>